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2"/>
  </p:notes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Agrandir" charset="1" panose="00000500000000000000"/>
      <p:regular r:id="rId16"/>
    </p:embeddedFont>
    <p:embeddedFont>
      <p:font typeface="Agrandir Bold" charset="1" panose="00000800000000000000"/>
      <p:regular r:id="rId17"/>
    </p:embeddedFont>
    <p:embeddedFont>
      <p:font typeface="Agrandir Italics" charset="1" panose="00000500000000000000"/>
      <p:regular r:id="rId18"/>
    </p:embeddedFont>
    <p:embeddedFont>
      <p:font typeface="Agrandir Bold Italics" charset="1" panose="00000800000000000000"/>
      <p:regular r:id="rId19"/>
    </p:embeddedFont>
    <p:embeddedFont>
      <p:font typeface="Agrandir Thin" charset="1" panose="00000200000000000000"/>
      <p:regular r:id="rId20"/>
    </p:embeddedFont>
    <p:embeddedFont>
      <p:font typeface="Agrandir Thin Italics" charset="1" panose="00000200000000000000"/>
      <p:regular r:id="rId21"/>
    </p:embeddedFont>
    <p:embeddedFont>
      <p:font typeface="Agrandir Medium" charset="1" panose="00000600000000000000"/>
      <p:regular r:id="rId22"/>
    </p:embeddedFont>
    <p:embeddedFont>
      <p:font typeface="Agrandir Medium Italics" charset="1" panose="00000600000000000000"/>
      <p:regular r:id="rId23"/>
    </p:embeddedFont>
    <p:embeddedFont>
      <p:font typeface="Agrandir Ultra-Bold" charset="1" panose="00000A00000000000000"/>
      <p:regular r:id="rId24"/>
    </p:embeddedFont>
    <p:embeddedFont>
      <p:font typeface="Agrandir Ultra-Bold Italics" charset="1" panose="00000A00000000000000"/>
      <p:regular r:id="rId25"/>
    </p:embeddedFont>
    <p:embeddedFont>
      <p:font typeface="Agrandir Heavy" charset="1" panose="00000900000000000000"/>
      <p:regular r:id="rId26"/>
    </p:embeddedFont>
    <p:embeddedFont>
      <p:font typeface="Agrandir Heavy Italics" charset="1" panose="00000900000000000000"/>
      <p:regular r:id="rId27"/>
    </p:embeddedFont>
    <p:embeddedFont>
      <p:font typeface="Open Sauce" charset="1" panose="00000500000000000000"/>
      <p:regular r:id="rId28"/>
    </p:embeddedFont>
    <p:embeddedFont>
      <p:font typeface="Open Sauce Bold" charset="1" panose="00000800000000000000"/>
      <p:regular r:id="rId29"/>
    </p:embeddedFont>
    <p:embeddedFont>
      <p:font typeface="Open Sauce Italics" charset="1" panose="00000500000000000000"/>
      <p:regular r:id="rId30"/>
    </p:embeddedFont>
    <p:embeddedFont>
      <p:font typeface="Open Sauce Bold Italics" charset="1" panose="00000800000000000000"/>
      <p:regular r:id="rId31"/>
    </p:embeddedFont>
    <p:embeddedFont>
      <p:font typeface="Open Sauce Light" charset="1" panose="00000400000000000000"/>
      <p:regular r:id="rId32"/>
    </p:embeddedFont>
    <p:embeddedFont>
      <p:font typeface="Open Sauce Light Italics" charset="1" panose="00000400000000000000"/>
      <p:regular r:id="rId33"/>
    </p:embeddedFont>
    <p:embeddedFont>
      <p:font typeface="Open Sauce Medium" charset="1" panose="00000600000000000000"/>
      <p:regular r:id="rId34"/>
    </p:embeddedFont>
    <p:embeddedFont>
      <p:font typeface="Open Sauce Medium Italics" charset="1" panose="00000600000000000000"/>
      <p:regular r:id="rId35"/>
    </p:embeddedFont>
    <p:embeddedFont>
      <p:font typeface="Open Sauce Semi-Bold" charset="1" panose="00000700000000000000"/>
      <p:regular r:id="rId36"/>
    </p:embeddedFont>
    <p:embeddedFont>
      <p:font typeface="Open Sauce Semi-Bold Italics" charset="1" panose="00000700000000000000"/>
      <p:regular r:id="rId37"/>
    </p:embeddedFont>
    <p:embeddedFont>
      <p:font typeface="Open Sauce Heavy" charset="1" panose="00000A00000000000000"/>
      <p:regular r:id="rId38"/>
    </p:embeddedFont>
    <p:embeddedFont>
      <p:font typeface="Open Sauce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notesMasters/notesMaster1.xml" Type="http://schemas.openxmlformats.org/officeDocument/2006/relationships/notesMaster"/><Relationship Id="rId53" Target="theme/theme2.xml" Type="http://schemas.openxmlformats.org/officeDocument/2006/relationships/theme"/><Relationship Id="rId54" Target="notesSlides/notesSlide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testet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7164" y="-111480"/>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2"/>
            <a:stretch>
              <a:fillRect l="0" t="-297342" r="0" b="0"/>
            </a:stretch>
          </a:blipFill>
        </p:spPr>
      </p:sp>
      <p:grpSp>
        <p:nvGrpSpPr>
          <p:cNvPr name="Group 3" id="3"/>
          <p:cNvGrpSpPr/>
          <p:nvPr/>
        </p:nvGrpSpPr>
        <p:grpSpPr>
          <a:xfrm rot="0">
            <a:off x="11704393" y="0"/>
            <a:ext cx="6583607" cy="6964519"/>
            <a:chOff x="0" y="0"/>
            <a:chExt cx="1063515" cy="1125047"/>
          </a:xfrm>
        </p:grpSpPr>
        <p:sp>
          <p:nvSpPr>
            <p:cNvPr name="Freeform 4" id="4"/>
            <p:cNvSpPr/>
            <p:nvPr/>
          </p:nvSpPr>
          <p:spPr>
            <a:xfrm flipH="false" flipV="false" rot="0">
              <a:off x="0" y="0"/>
              <a:ext cx="1063515" cy="1125047"/>
            </a:xfrm>
            <a:custGeom>
              <a:avLst/>
              <a:gdLst/>
              <a:ahLst/>
              <a:cxnLst/>
              <a:rect r="r" b="b" t="t" l="l"/>
              <a:pathLst>
                <a:path h="1125047" w="1063515">
                  <a:moveTo>
                    <a:pt x="47038" y="0"/>
                  </a:moveTo>
                  <a:lnTo>
                    <a:pt x="1016477" y="0"/>
                  </a:lnTo>
                  <a:cubicBezTo>
                    <a:pt x="1028952" y="0"/>
                    <a:pt x="1040916" y="4956"/>
                    <a:pt x="1049738" y="13777"/>
                  </a:cubicBezTo>
                  <a:cubicBezTo>
                    <a:pt x="1058559" y="22598"/>
                    <a:pt x="1063515" y="34562"/>
                    <a:pt x="1063515" y="47038"/>
                  </a:cubicBezTo>
                  <a:lnTo>
                    <a:pt x="1063515" y="1078009"/>
                  </a:lnTo>
                  <a:cubicBezTo>
                    <a:pt x="1063515" y="1103988"/>
                    <a:pt x="1042455" y="1125047"/>
                    <a:pt x="1016477" y="1125047"/>
                  </a:cubicBezTo>
                  <a:lnTo>
                    <a:pt x="47038" y="1125047"/>
                  </a:lnTo>
                  <a:cubicBezTo>
                    <a:pt x="34562" y="1125047"/>
                    <a:pt x="22598" y="1120091"/>
                    <a:pt x="13777" y="1111270"/>
                  </a:cubicBezTo>
                  <a:cubicBezTo>
                    <a:pt x="4956" y="1102449"/>
                    <a:pt x="0" y="1090485"/>
                    <a:pt x="0" y="1078009"/>
                  </a:cubicBezTo>
                  <a:lnTo>
                    <a:pt x="0" y="47038"/>
                  </a:lnTo>
                  <a:cubicBezTo>
                    <a:pt x="0" y="34562"/>
                    <a:pt x="4956" y="22598"/>
                    <a:pt x="13777" y="13777"/>
                  </a:cubicBezTo>
                  <a:cubicBezTo>
                    <a:pt x="22598" y="4956"/>
                    <a:pt x="34562" y="0"/>
                    <a:pt x="47038" y="0"/>
                  </a:cubicBezTo>
                  <a:close/>
                </a:path>
              </a:pathLst>
            </a:custGeom>
            <a:blipFill>
              <a:blip r:embed="rId3"/>
              <a:stretch>
                <a:fillRect l="-29339" t="0" r="-29339" b="0"/>
              </a:stretch>
            </a:blipFill>
          </p:spPr>
        </p:sp>
      </p:grpSp>
      <p:sp>
        <p:nvSpPr>
          <p:cNvPr name="Freeform 5" id="5"/>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98077" y="55551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487164" y="387478"/>
            <a:ext cx="9590922" cy="3243436"/>
            <a:chOff x="0" y="0"/>
            <a:chExt cx="12787896" cy="4324581"/>
          </a:xfrm>
        </p:grpSpPr>
        <p:sp>
          <p:nvSpPr>
            <p:cNvPr name="TextBox 8" id="8"/>
            <p:cNvSpPr txBox="true"/>
            <p:nvPr/>
          </p:nvSpPr>
          <p:spPr>
            <a:xfrm rot="0">
              <a:off x="0" y="85725"/>
              <a:ext cx="12787896" cy="3207810"/>
            </a:xfrm>
            <a:prstGeom prst="rect">
              <a:avLst/>
            </a:prstGeom>
          </p:spPr>
          <p:txBody>
            <a:bodyPr anchor="t" rtlCol="false" tIns="0" lIns="0" bIns="0" rIns="0">
              <a:spAutoFit/>
            </a:bodyPr>
            <a:lstStyle/>
            <a:p>
              <a:pPr marL="0" indent="0" lvl="0">
                <a:lnSpc>
                  <a:spcPts val="9350"/>
                </a:lnSpc>
              </a:pPr>
              <a:r>
                <a:rPr lang="en-US" sz="8500">
                  <a:solidFill>
                    <a:srgbClr val="F1E9E9"/>
                  </a:solidFill>
                  <a:latin typeface="Open Sauce Semi-Bold"/>
                </a:rPr>
                <a:t>Neighbourhood Crime in Toronto</a:t>
              </a:r>
            </a:p>
          </p:txBody>
        </p:sp>
        <p:sp>
          <p:nvSpPr>
            <p:cNvPr name="TextBox 9" id="9"/>
            <p:cNvSpPr txBox="true"/>
            <p:nvPr/>
          </p:nvSpPr>
          <p:spPr>
            <a:xfrm rot="0">
              <a:off x="0" y="3648306"/>
              <a:ext cx="12787896" cy="676275"/>
            </a:xfrm>
            <a:prstGeom prst="rect">
              <a:avLst/>
            </a:prstGeom>
          </p:spPr>
          <p:txBody>
            <a:bodyPr anchor="t" rtlCol="false" tIns="0" lIns="0" bIns="0" rIns="0">
              <a:spAutoFit/>
            </a:bodyPr>
            <a:lstStyle/>
            <a:p>
              <a:pPr marL="0" indent="0" lvl="0">
                <a:lnSpc>
                  <a:spcPts val="4200"/>
                </a:lnSpc>
                <a:spcBef>
                  <a:spcPct val="0"/>
                </a:spcBef>
              </a:pPr>
            </a:p>
          </p:txBody>
        </p:sp>
      </p:grpSp>
      <p:pic>
        <p:nvPicPr>
          <p:cNvPr name="Picture 10" id="10"/>
          <p:cNvPicPr>
            <a:picLocks noChangeAspect="true"/>
          </p:cNvPicPr>
          <p:nvPr/>
        </p:nvPicPr>
        <p:blipFill>
          <a:blip r:embed="rId8"/>
          <a:stretch>
            <a:fillRect/>
          </a:stretch>
        </p:blipFill>
        <p:spPr>
          <a:xfrm rot="0">
            <a:off x="-604001" y="3897024"/>
            <a:ext cx="7248016" cy="699397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866361" y="7960348"/>
            <a:ext cx="2403473" cy="2326652"/>
            <a:chOff x="0" y="0"/>
            <a:chExt cx="6238240" cy="6038850"/>
          </a:xfrm>
        </p:grpSpPr>
        <p:sp>
          <p:nvSpPr>
            <p:cNvPr name="Freeform 3" id="3"/>
            <p:cNvSpPr/>
            <p:nvPr/>
          </p:nvSpPr>
          <p:spPr>
            <a:xfrm flipH="false" flipV="false" rot="0">
              <a:off x="91440" y="158750"/>
              <a:ext cx="5918200" cy="5720080"/>
            </a:xfrm>
            <a:custGeom>
              <a:avLst/>
              <a:gdLst/>
              <a:ahLst/>
              <a:cxnLst/>
              <a:rect r="r" b="b" t="t" l="l"/>
              <a:pathLst>
                <a:path h="5720080" w="5918200">
                  <a:moveTo>
                    <a:pt x="5013960" y="3289300"/>
                  </a:moveTo>
                  <a:cubicBezTo>
                    <a:pt x="5511800" y="3289300"/>
                    <a:pt x="5918200" y="2884170"/>
                    <a:pt x="5918200" y="2385060"/>
                  </a:cubicBezTo>
                  <a:cubicBezTo>
                    <a:pt x="5918200" y="1885950"/>
                    <a:pt x="5513070" y="1480820"/>
                    <a:pt x="5013960" y="1480820"/>
                  </a:cubicBezTo>
                  <a:cubicBezTo>
                    <a:pt x="4742180" y="1480820"/>
                    <a:pt x="4498340" y="1601470"/>
                    <a:pt x="4331970" y="1791970"/>
                  </a:cubicBezTo>
                  <a:lnTo>
                    <a:pt x="3737610" y="1360170"/>
                  </a:lnTo>
                  <a:cubicBezTo>
                    <a:pt x="3816350" y="1226820"/>
                    <a:pt x="3860800" y="1070610"/>
                    <a:pt x="3860800" y="904240"/>
                  </a:cubicBezTo>
                  <a:cubicBezTo>
                    <a:pt x="3860800" y="406400"/>
                    <a:pt x="3455670" y="0"/>
                    <a:pt x="2956560" y="0"/>
                  </a:cubicBezTo>
                  <a:cubicBezTo>
                    <a:pt x="2457450" y="0"/>
                    <a:pt x="2052320" y="405130"/>
                    <a:pt x="2052320" y="904240"/>
                  </a:cubicBezTo>
                  <a:cubicBezTo>
                    <a:pt x="2052320" y="1070610"/>
                    <a:pt x="2098040" y="1225550"/>
                    <a:pt x="2175510" y="1360170"/>
                  </a:cubicBezTo>
                  <a:lnTo>
                    <a:pt x="1583690" y="1789430"/>
                  </a:lnTo>
                  <a:cubicBezTo>
                    <a:pt x="1417320" y="1600200"/>
                    <a:pt x="1174750" y="1480820"/>
                    <a:pt x="904240" y="1480820"/>
                  </a:cubicBezTo>
                  <a:cubicBezTo>
                    <a:pt x="406400" y="1480820"/>
                    <a:pt x="0" y="1885950"/>
                    <a:pt x="0" y="2385060"/>
                  </a:cubicBezTo>
                  <a:cubicBezTo>
                    <a:pt x="0" y="2884170"/>
                    <a:pt x="405130" y="3289300"/>
                    <a:pt x="904240" y="3289300"/>
                  </a:cubicBezTo>
                  <a:cubicBezTo>
                    <a:pt x="966470" y="3289300"/>
                    <a:pt x="1028700" y="3282950"/>
                    <a:pt x="1087120" y="3270250"/>
                  </a:cubicBezTo>
                  <a:lnTo>
                    <a:pt x="1324610" y="4001770"/>
                  </a:lnTo>
                  <a:cubicBezTo>
                    <a:pt x="1022350" y="4147820"/>
                    <a:pt x="814070" y="4457700"/>
                    <a:pt x="814070" y="4815840"/>
                  </a:cubicBezTo>
                  <a:cubicBezTo>
                    <a:pt x="814070" y="5313680"/>
                    <a:pt x="1219200" y="5720080"/>
                    <a:pt x="1718310" y="5720080"/>
                  </a:cubicBezTo>
                  <a:cubicBezTo>
                    <a:pt x="2186940" y="5720080"/>
                    <a:pt x="2571750" y="5361940"/>
                    <a:pt x="2617470" y="4906010"/>
                  </a:cubicBezTo>
                  <a:lnTo>
                    <a:pt x="3298190" y="4906010"/>
                  </a:lnTo>
                  <a:cubicBezTo>
                    <a:pt x="3343910" y="5361940"/>
                    <a:pt x="3729990" y="5720080"/>
                    <a:pt x="4197350" y="5720080"/>
                  </a:cubicBezTo>
                  <a:cubicBezTo>
                    <a:pt x="4695190" y="5720080"/>
                    <a:pt x="5101590" y="5314950"/>
                    <a:pt x="5101590" y="4815840"/>
                  </a:cubicBezTo>
                  <a:cubicBezTo>
                    <a:pt x="5101590" y="4456430"/>
                    <a:pt x="4890770" y="4145280"/>
                    <a:pt x="4585970" y="3999230"/>
                  </a:cubicBezTo>
                  <a:lnTo>
                    <a:pt x="4823460" y="3268980"/>
                  </a:lnTo>
                  <a:cubicBezTo>
                    <a:pt x="4886960" y="3281680"/>
                    <a:pt x="4949190" y="3289300"/>
                    <a:pt x="5013960" y="3289300"/>
                  </a:cubicBezTo>
                  <a:close/>
                  <a:moveTo>
                    <a:pt x="4419600" y="3939540"/>
                  </a:moveTo>
                  <a:cubicBezTo>
                    <a:pt x="4349750" y="3921760"/>
                    <a:pt x="4276090" y="3912870"/>
                    <a:pt x="4201160" y="3912870"/>
                  </a:cubicBezTo>
                  <a:cubicBezTo>
                    <a:pt x="3732530" y="3912870"/>
                    <a:pt x="3347720" y="4271010"/>
                    <a:pt x="3302000" y="4726940"/>
                  </a:cubicBezTo>
                  <a:lnTo>
                    <a:pt x="2621280" y="4726940"/>
                  </a:lnTo>
                  <a:cubicBezTo>
                    <a:pt x="2575560" y="4271010"/>
                    <a:pt x="2189480" y="3912870"/>
                    <a:pt x="1722120" y="3912870"/>
                  </a:cubicBezTo>
                  <a:cubicBezTo>
                    <a:pt x="1644650" y="3912870"/>
                    <a:pt x="1569720" y="3923030"/>
                    <a:pt x="1498600" y="3940810"/>
                  </a:cubicBezTo>
                  <a:lnTo>
                    <a:pt x="1263650" y="3216910"/>
                  </a:lnTo>
                  <a:cubicBezTo>
                    <a:pt x="1586230" y="3078480"/>
                    <a:pt x="1812290" y="2758440"/>
                    <a:pt x="1812290" y="2386330"/>
                  </a:cubicBezTo>
                  <a:cubicBezTo>
                    <a:pt x="1812290" y="2222500"/>
                    <a:pt x="1769110" y="2070100"/>
                    <a:pt x="1692910" y="1938020"/>
                  </a:cubicBezTo>
                  <a:lnTo>
                    <a:pt x="2286000" y="1507490"/>
                  </a:lnTo>
                  <a:cubicBezTo>
                    <a:pt x="2451100" y="1692910"/>
                    <a:pt x="2692400" y="1809750"/>
                    <a:pt x="2960370" y="1809750"/>
                  </a:cubicBezTo>
                  <a:cubicBezTo>
                    <a:pt x="3228340" y="1809750"/>
                    <a:pt x="3468370" y="1692910"/>
                    <a:pt x="3634740" y="1507490"/>
                  </a:cubicBezTo>
                  <a:lnTo>
                    <a:pt x="4231640" y="1940560"/>
                  </a:lnTo>
                  <a:cubicBezTo>
                    <a:pt x="4156710" y="2072640"/>
                    <a:pt x="4113530" y="2225040"/>
                    <a:pt x="4113530" y="2386330"/>
                  </a:cubicBezTo>
                  <a:cubicBezTo>
                    <a:pt x="4113530" y="2757170"/>
                    <a:pt x="4338321" y="3075940"/>
                    <a:pt x="4658360" y="3215640"/>
                  </a:cubicBezTo>
                  <a:lnTo>
                    <a:pt x="4419601" y="3939540"/>
                  </a:lnTo>
                  <a:close/>
                </a:path>
              </a:pathLst>
            </a:custGeom>
            <a:solidFill>
              <a:srgbClr val="F7BC51"/>
            </a:solidFill>
          </p:spPr>
        </p:sp>
        <p:sp>
          <p:nvSpPr>
            <p:cNvPr name="Freeform 4" id="4"/>
            <p:cNvSpPr/>
            <p:nvPr/>
          </p:nvSpPr>
          <p:spPr>
            <a:xfrm flipH="false" flipV="false" rot="0">
              <a:off x="4381500" y="181991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2"/>
              <a:stretch>
                <a:fillRect l="-68110" t="0" r="-22706" b="-27132"/>
              </a:stretch>
            </a:blipFill>
          </p:spPr>
        </p:sp>
        <p:sp>
          <p:nvSpPr>
            <p:cNvPr name="Freeform 5" id="5"/>
            <p:cNvSpPr/>
            <p:nvPr/>
          </p:nvSpPr>
          <p:spPr>
            <a:xfrm flipH="false" flipV="false" rot="0">
              <a:off x="2325370" y="34036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3"/>
              <a:stretch>
                <a:fillRect l="-122366" t="-93638" r="-182892" b="-76533"/>
              </a:stretch>
            </a:blipFill>
          </p:spPr>
        </p:sp>
        <p:sp>
          <p:nvSpPr>
            <p:cNvPr name="Freeform 6" id="6"/>
            <p:cNvSpPr/>
            <p:nvPr/>
          </p:nvSpPr>
          <p:spPr>
            <a:xfrm flipH="false" flipV="false" rot="0">
              <a:off x="274320" y="1819910"/>
              <a:ext cx="1447800" cy="1447800"/>
            </a:xfrm>
            <a:custGeom>
              <a:avLst/>
              <a:gdLst/>
              <a:ahLst/>
              <a:cxnLst/>
              <a:rect r="r" b="b" t="t" l="l"/>
              <a:pathLst>
                <a:path h="1447800" w="1447800">
                  <a:moveTo>
                    <a:pt x="0" y="723900"/>
                  </a:moveTo>
                  <a:cubicBezTo>
                    <a:pt x="0" y="325120"/>
                    <a:pt x="325120" y="0"/>
                    <a:pt x="723900" y="0"/>
                  </a:cubicBezTo>
                  <a:cubicBezTo>
                    <a:pt x="1122680" y="0"/>
                    <a:pt x="1447800" y="325120"/>
                    <a:pt x="1447800" y="723900"/>
                  </a:cubicBezTo>
                  <a:cubicBezTo>
                    <a:pt x="1447800" y="1122680"/>
                    <a:pt x="1122680" y="1447800"/>
                    <a:pt x="723900" y="1447800"/>
                  </a:cubicBezTo>
                  <a:cubicBezTo>
                    <a:pt x="325120" y="1447800"/>
                    <a:pt x="0" y="1123950"/>
                    <a:pt x="0" y="723900"/>
                  </a:cubicBezTo>
                  <a:close/>
                </a:path>
              </a:pathLst>
            </a:custGeom>
            <a:blipFill>
              <a:blip r:embed="rId4"/>
              <a:stretch>
                <a:fillRect l="-29053" t="-94910" r="-36316" b="-28311"/>
              </a:stretch>
            </a:blipFill>
          </p:spPr>
        </p:sp>
        <p:sp>
          <p:nvSpPr>
            <p:cNvPr name="Freeform 7" id="7"/>
            <p:cNvSpPr/>
            <p:nvPr/>
          </p:nvSpPr>
          <p:spPr>
            <a:xfrm flipH="false" flipV="false" rot="0">
              <a:off x="1088390" y="4250690"/>
              <a:ext cx="1447800" cy="1447800"/>
            </a:xfrm>
            <a:custGeom>
              <a:avLst/>
              <a:gdLst/>
              <a:ahLst/>
              <a:cxnLst/>
              <a:rect r="r" b="b" t="t" l="l"/>
              <a:pathLst>
                <a:path h="1447800" w="1447800">
                  <a:moveTo>
                    <a:pt x="723900" y="1447800"/>
                  </a:moveTo>
                  <a:cubicBezTo>
                    <a:pt x="325120" y="1447800"/>
                    <a:pt x="0" y="1122680"/>
                    <a:pt x="0" y="723900"/>
                  </a:cubicBezTo>
                  <a:cubicBezTo>
                    <a:pt x="0" y="325120"/>
                    <a:pt x="325120" y="0"/>
                    <a:pt x="723900" y="0"/>
                  </a:cubicBezTo>
                  <a:cubicBezTo>
                    <a:pt x="1122680" y="0"/>
                    <a:pt x="1447800" y="325120"/>
                    <a:pt x="1447800" y="723900"/>
                  </a:cubicBezTo>
                  <a:cubicBezTo>
                    <a:pt x="1447800" y="1123950"/>
                    <a:pt x="1122680" y="1447800"/>
                    <a:pt x="723900" y="1447800"/>
                  </a:cubicBezTo>
                  <a:close/>
                </a:path>
              </a:pathLst>
            </a:custGeom>
            <a:blipFill>
              <a:blip r:embed="rId5"/>
              <a:stretch>
                <a:fillRect l="-64645" t="-26684" r="-39735" b="-9484"/>
              </a:stretch>
            </a:blipFill>
          </p:spPr>
        </p:sp>
        <p:sp>
          <p:nvSpPr>
            <p:cNvPr name="Freeform 8" id="8"/>
            <p:cNvSpPr/>
            <p:nvPr/>
          </p:nvSpPr>
          <p:spPr>
            <a:xfrm flipH="false" flipV="false" rot="0">
              <a:off x="3567430" y="4250690"/>
              <a:ext cx="1447800" cy="1447800"/>
            </a:xfrm>
            <a:custGeom>
              <a:avLst/>
              <a:gdLst/>
              <a:ahLst/>
              <a:cxnLst/>
              <a:rect r="r" b="b" t="t" l="l"/>
              <a:pathLst>
                <a:path h="1447800" w="1447800">
                  <a:moveTo>
                    <a:pt x="1447800" y="723900"/>
                  </a:moveTo>
                  <a:cubicBezTo>
                    <a:pt x="1447800" y="1122680"/>
                    <a:pt x="1122680" y="1447800"/>
                    <a:pt x="723900" y="1447800"/>
                  </a:cubicBezTo>
                  <a:cubicBezTo>
                    <a:pt x="325120" y="1447800"/>
                    <a:pt x="0" y="1122680"/>
                    <a:pt x="0" y="723900"/>
                  </a:cubicBezTo>
                  <a:cubicBezTo>
                    <a:pt x="0" y="325120"/>
                    <a:pt x="325120" y="0"/>
                    <a:pt x="723900" y="0"/>
                  </a:cubicBezTo>
                  <a:cubicBezTo>
                    <a:pt x="1123950" y="0"/>
                    <a:pt x="1447800" y="325120"/>
                    <a:pt x="1447800" y="723900"/>
                  </a:cubicBezTo>
                  <a:close/>
                </a:path>
              </a:pathLst>
            </a:custGeom>
            <a:blipFill>
              <a:blip r:embed="rId6"/>
              <a:stretch>
                <a:fillRect l="0" t="-25046" r="0" b="-25046"/>
              </a:stretch>
            </a:blipFill>
          </p:spPr>
        </p:sp>
      </p:grpSp>
      <p:sp>
        <p:nvSpPr>
          <p:cNvPr name="TextBox 9" id="9"/>
          <p:cNvSpPr txBox="true"/>
          <p:nvPr/>
        </p:nvSpPr>
        <p:spPr>
          <a:xfrm rot="0">
            <a:off x="440042" y="617217"/>
            <a:ext cx="16169267" cy="1171093"/>
          </a:xfrm>
          <a:prstGeom prst="rect">
            <a:avLst/>
          </a:prstGeom>
        </p:spPr>
        <p:txBody>
          <a:bodyPr anchor="t" rtlCol="false" tIns="0" lIns="0" bIns="0" rIns="0">
            <a:spAutoFit/>
          </a:bodyPr>
          <a:lstStyle/>
          <a:p>
            <a:pPr marL="0" indent="0" lvl="0">
              <a:lnSpc>
                <a:spcPts val="9033"/>
              </a:lnSpc>
            </a:pPr>
            <a:r>
              <a:rPr lang="en-US" sz="8212">
                <a:solidFill>
                  <a:srgbClr val="F1E9E9"/>
                </a:solidFill>
                <a:latin typeface="Open Sauce Semi-Bold"/>
              </a:rPr>
              <a:t>Conclusion</a:t>
            </a:r>
          </a:p>
        </p:txBody>
      </p:sp>
      <p:sp>
        <p:nvSpPr>
          <p:cNvPr name="TextBox 10" id="10"/>
          <p:cNvSpPr txBox="true"/>
          <p:nvPr/>
        </p:nvSpPr>
        <p:spPr>
          <a:xfrm rot="0">
            <a:off x="740622" y="2286452"/>
            <a:ext cx="16921979" cy="6995295"/>
          </a:xfrm>
          <a:prstGeom prst="rect">
            <a:avLst/>
          </a:prstGeom>
        </p:spPr>
        <p:txBody>
          <a:bodyPr anchor="t" rtlCol="false" tIns="0" lIns="0" bIns="0" rIns="0">
            <a:spAutoFit/>
          </a:bodyPr>
          <a:lstStyle/>
          <a:p>
            <a:pPr algn="just">
              <a:lnSpc>
                <a:spcPts val="5531"/>
              </a:lnSpc>
            </a:pPr>
            <a:r>
              <a:rPr lang="en-US" sz="3143">
                <a:solidFill>
                  <a:srgbClr val="F1E9E9"/>
                </a:solidFill>
                <a:latin typeface="Agrandir"/>
              </a:rPr>
              <a:t>Results from the findings show that the Popularity of a certain crime is not constant across different neighborhoods examined. As such we can say a particular type of crime is associated with a particular neighborhood. This can be linked to other factors that influence crimes in neighborhoods. For instance, areas with more housing density are prone to break enters while areas with inadequate parking facilities will be more prone to auto theft. In general Break enters and Auto theft are the most popular crimes across neighborhoods and shooting comes in as the least. Also trends in crime rate show that</a:t>
            </a:r>
          </a:p>
          <a:p>
            <a:pPr algn="just">
              <a:lnSpc>
                <a:spcPts val="5531"/>
              </a:lnSpc>
            </a:pPr>
            <a:r>
              <a:rPr lang="en-US" sz="3143">
                <a:solidFill>
                  <a:srgbClr val="F1E9E9"/>
                </a:solidFill>
                <a:latin typeface="Agrandir"/>
              </a:rPr>
              <a:t>auto theft has been on the increase  from 2017-2023. All other metrics maintain a fluctuating pattern over the years.</a:t>
            </a:r>
          </a:p>
          <a:p>
            <a:pPr algn="just">
              <a:lnSpc>
                <a:spcPts val="553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549943" y="7654044"/>
            <a:ext cx="2719891" cy="2632956"/>
            <a:chOff x="0" y="0"/>
            <a:chExt cx="6238240" cy="6038850"/>
          </a:xfrm>
        </p:grpSpPr>
        <p:sp>
          <p:nvSpPr>
            <p:cNvPr name="Freeform 3" id="3"/>
            <p:cNvSpPr/>
            <p:nvPr/>
          </p:nvSpPr>
          <p:spPr>
            <a:xfrm flipH="false" flipV="false" rot="0">
              <a:off x="91440" y="158750"/>
              <a:ext cx="5918200" cy="5720080"/>
            </a:xfrm>
            <a:custGeom>
              <a:avLst/>
              <a:gdLst/>
              <a:ahLst/>
              <a:cxnLst/>
              <a:rect r="r" b="b" t="t" l="l"/>
              <a:pathLst>
                <a:path h="5720080" w="5918200">
                  <a:moveTo>
                    <a:pt x="5013960" y="3289300"/>
                  </a:moveTo>
                  <a:cubicBezTo>
                    <a:pt x="5511800" y="3289300"/>
                    <a:pt x="5918200" y="2884170"/>
                    <a:pt x="5918200" y="2385060"/>
                  </a:cubicBezTo>
                  <a:cubicBezTo>
                    <a:pt x="5918200" y="1885950"/>
                    <a:pt x="5513070" y="1480820"/>
                    <a:pt x="5013960" y="1480820"/>
                  </a:cubicBezTo>
                  <a:cubicBezTo>
                    <a:pt x="4742180" y="1480820"/>
                    <a:pt x="4498340" y="1601470"/>
                    <a:pt x="4331970" y="1791970"/>
                  </a:cubicBezTo>
                  <a:lnTo>
                    <a:pt x="3737610" y="1360170"/>
                  </a:lnTo>
                  <a:cubicBezTo>
                    <a:pt x="3816350" y="1226820"/>
                    <a:pt x="3860800" y="1070610"/>
                    <a:pt x="3860800" y="904240"/>
                  </a:cubicBezTo>
                  <a:cubicBezTo>
                    <a:pt x="3860800" y="406400"/>
                    <a:pt x="3455670" y="0"/>
                    <a:pt x="2956560" y="0"/>
                  </a:cubicBezTo>
                  <a:cubicBezTo>
                    <a:pt x="2457450" y="0"/>
                    <a:pt x="2052320" y="405130"/>
                    <a:pt x="2052320" y="904240"/>
                  </a:cubicBezTo>
                  <a:cubicBezTo>
                    <a:pt x="2052320" y="1070610"/>
                    <a:pt x="2098040" y="1225550"/>
                    <a:pt x="2175510" y="1360170"/>
                  </a:cubicBezTo>
                  <a:lnTo>
                    <a:pt x="1583690" y="1789430"/>
                  </a:lnTo>
                  <a:cubicBezTo>
                    <a:pt x="1417320" y="1600200"/>
                    <a:pt x="1174750" y="1480820"/>
                    <a:pt x="904240" y="1480820"/>
                  </a:cubicBezTo>
                  <a:cubicBezTo>
                    <a:pt x="406400" y="1480820"/>
                    <a:pt x="0" y="1885950"/>
                    <a:pt x="0" y="2385060"/>
                  </a:cubicBezTo>
                  <a:cubicBezTo>
                    <a:pt x="0" y="2884170"/>
                    <a:pt x="405130" y="3289300"/>
                    <a:pt x="904240" y="3289300"/>
                  </a:cubicBezTo>
                  <a:cubicBezTo>
                    <a:pt x="966470" y="3289300"/>
                    <a:pt x="1028700" y="3282950"/>
                    <a:pt x="1087120" y="3270250"/>
                  </a:cubicBezTo>
                  <a:lnTo>
                    <a:pt x="1324610" y="4001770"/>
                  </a:lnTo>
                  <a:cubicBezTo>
                    <a:pt x="1022350" y="4147820"/>
                    <a:pt x="814070" y="4457700"/>
                    <a:pt x="814070" y="4815840"/>
                  </a:cubicBezTo>
                  <a:cubicBezTo>
                    <a:pt x="814070" y="5313680"/>
                    <a:pt x="1219200" y="5720080"/>
                    <a:pt x="1718310" y="5720080"/>
                  </a:cubicBezTo>
                  <a:cubicBezTo>
                    <a:pt x="2186940" y="5720080"/>
                    <a:pt x="2571750" y="5361940"/>
                    <a:pt x="2617470" y="4906010"/>
                  </a:cubicBezTo>
                  <a:lnTo>
                    <a:pt x="3298190" y="4906010"/>
                  </a:lnTo>
                  <a:cubicBezTo>
                    <a:pt x="3343910" y="5361940"/>
                    <a:pt x="3729990" y="5720080"/>
                    <a:pt x="4197350" y="5720080"/>
                  </a:cubicBezTo>
                  <a:cubicBezTo>
                    <a:pt x="4695190" y="5720080"/>
                    <a:pt x="5101590" y="5314950"/>
                    <a:pt x="5101590" y="4815840"/>
                  </a:cubicBezTo>
                  <a:cubicBezTo>
                    <a:pt x="5101590" y="4456430"/>
                    <a:pt x="4890770" y="4145280"/>
                    <a:pt x="4585970" y="3999230"/>
                  </a:cubicBezTo>
                  <a:lnTo>
                    <a:pt x="4823460" y="3268980"/>
                  </a:lnTo>
                  <a:cubicBezTo>
                    <a:pt x="4886960" y="3281680"/>
                    <a:pt x="4949190" y="3289300"/>
                    <a:pt x="5013960" y="3289300"/>
                  </a:cubicBezTo>
                  <a:close/>
                  <a:moveTo>
                    <a:pt x="4419600" y="3939540"/>
                  </a:moveTo>
                  <a:cubicBezTo>
                    <a:pt x="4349750" y="3921760"/>
                    <a:pt x="4276090" y="3912870"/>
                    <a:pt x="4201160" y="3912870"/>
                  </a:cubicBezTo>
                  <a:cubicBezTo>
                    <a:pt x="3732530" y="3912870"/>
                    <a:pt x="3347720" y="4271010"/>
                    <a:pt x="3302000" y="4726940"/>
                  </a:cubicBezTo>
                  <a:lnTo>
                    <a:pt x="2621280" y="4726940"/>
                  </a:lnTo>
                  <a:cubicBezTo>
                    <a:pt x="2575560" y="4271010"/>
                    <a:pt x="2189480" y="3912870"/>
                    <a:pt x="1722120" y="3912870"/>
                  </a:cubicBezTo>
                  <a:cubicBezTo>
                    <a:pt x="1644650" y="3912870"/>
                    <a:pt x="1569720" y="3923030"/>
                    <a:pt x="1498600" y="3940810"/>
                  </a:cubicBezTo>
                  <a:lnTo>
                    <a:pt x="1263650" y="3216910"/>
                  </a:lnTo>
                  <a:cubicBezTo>
                    <a:pt x="1586230" y="3078480"/>
                    <a:pt x="1812290" y="2758440"/>
                    <a:pt x="1812290" y="2386330"/>
                  </a:cubicBezTo>
                  <a:cubicBezTo>
                    <a:pt x="1812290" y="2222500"/>
                    <a:pt x="1769110" y="2070100"/>
                    <a:pt x="1692910" y="1938020"/>
                  </a:cubicBezTo>
                  <a:lnTo>
                    <a:pt x="2286000" y="1507490"/>
                  </a:lnTo>
                  <a:cubicBezTo>
                    <a:pt x="2451100" y="1692910"/>
                    <a:pt x="2692400" y="1809750"/>
                    <a:pt x="2960370" y="1809750"/>
                  </a:cubicBezTo>
                  <a:cubicBezTo>
                    <a:pt x="3228340" y="1809750"/>
                    <a:pt x="3468370" y="1692910"/>
                    <a:pt x="3634740" y="1507490"/>
                  </a:cubicBezTo>
                  <a:lnTo>
                    <a:pt x="4231640" y="1940560"/>
                  </a:lnTo>
                  <a:cubicBezTo>
                    <a:pt x="4156710" y="2072640"/>
                    <a:pt x="4113530" y="2225040"/>
                    <a:pt x="4113530" y="2386330"/>
                  </a:cubicBezTo>
                  <a:cubicBezTo>
                    <a:pt x="4113530" y="2757170"/>
                    <a:pt x="4338321" y="3075940"/>
                    <a:pt x="4658360" y="3215640"/>
                  </a:cubicBezTo>
                  <a:lnTo>
                    <a:pt x="4419601" y="3939540"/>
                  </a:lnTo>
                  <a:close/>
                </a:path>
              </a:pathLst>
            </a:custGeom>
            <a:solidFill>
              <a:srgbClr val="F7BC51"/>
            </a:solidFill>
          </p:spPr>
        </p:sp>
        <p:sp>
          <p:nvSpPr>
            <p:cNvPr name="Freeform 4" id="4"/>
            <p:cNvSpPr/>
            <p:nvPr/>
          </p:nvSpPr>
          <p:spPr>
            <a:xfrm flipH="false" flipV="false" rot="0">
              <a:off x="4381500" y="181991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2"/>
              <a:stretch>
                <a:fillRect l="-68110" t="0" r="-22706" b="-27132"/>
              </a:stretch>
            </a:blipFill>
          </p:spPr>
        </p:sp>
        <p:sp>
          <p:nvSpPr>
            <p:cNvPr name="Freeform 5" id="5"/>
            <p:cNvSpPr/>
            <p:nvPr/>
          </p:nvSpPr>
          <p:spPr>
            <a:xfrm flipH="false" flipV="false" rot="0">
              <a:off x="2325370" y="34036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3"/>
              <a:stretch>
                <a:fillRect l="-122366" t="-93638" r="-182892" b="-76533"/>
              </a:stretch>
            </a:blipFill>
          </p:spPr>
        </p:sp>
        <p:sp>
          <p:nvSpPr>
            <p:cNvPr name="Freeform 6" id="6"/>
            <p:cNvSpPr/>
            <p:nvPr/>
          </p:nvSpPr>
          <p:spPr>
            <a:xfrm flipH="false" flipV="false" rot="0">
              <a:off x="274320" y="1819910"/>
              <a:ext cx="1447800" cy="1447800"/>
            </a:xfrm>
            <a:custGeom>
              <a:avLst/>
              <a:gdLst/>
              <a:ahLst/>
              <a:cxnLst/>
              <a:rect r="r" b="b" t="t" l="l"/>
              <a:pathLst>
                <a:path h="1447800" w="1447800">
                  <a:moveTo>
                    <a:pt x="0" y="723900"/>
                  </a:moveTo>
                  <a:cubicBezTo>
                    <a:pt x="0" y="325120"/>
                    <a:pt x="325120" y="0"/>
                    <a:pt x="723900" y="0"/>
                  </a:cubicBezTo>
                  <a:cubicBezTo>
                    <a:pt x="1122680" y="0"/>
                    <a:pt x="1447800" y="325120"/>
                    <a:pt x="1447800" y="723900"/>
                  </a:cubicBezTo>
                  <a:cubicBezTo>
                    <a:pt x="1447800" y="1122680"/>
                    <a:pt x="1122680" y="1447800"/>
                    <a:pt x="723900" y="1447800"/>
                  </a:cubicBezTo>
                  <a:cubicBezTo>
                    <a:pt x="325120" y="1447800"/>
                    <a:pt x="0" y="1123950"/>
                    <a:pt x="0" y="723900"/>
                  </a:cubicBezTo>
                  <a:close/>
                </a:path>
              </a:pathLst>
            </a:custGeom>
            <a:blipFill>
              <a:blip r:embed="rId4"/>
              <a:stretch>
                <a:fillRect l="-29053" t="-94910" r="-36316" b="-28311"/>
              </a:stretch>
            </a:blipFill>
          </p:spPr>
        </p:sp>
        <p:sp>
          <p:nvSpPr>
            <p:cNvPr name="Freeform 7" id="7"/>
            <p:cNvSpPr/>
            <p:nvPr/>
          </p:nvSpPr>
          <p:spPr>
            <a:xfrm flipH="false" flipV="false" rot="0">
              <a:off x="1088390" y="4250690"/>
              <a:ext cx="1447800" cy="1447800"/>
            </a:xfrm>
            <a:custGeom>
              <a:avLst/>
              <a:gdLst/>
              <a:ahLst/>
              <a:cxnLst/>
              <a:rect r="r" b="b" t="t" l="l"/>
              <a:pathLst>
                <a:path h="1447800" w="1447800">
                  <a:moveTo>
                    <a:pt x="723900" y="1447800"/>
                  </a:moveTo>
                  <a:cubicBezTo>
                    <a:pt x="325120" y="1447800"/>
                    <a:pt x="0" y="1122680"/>
                    <a:pt x="0" y="723900"/>
                  </a:cubicBezTo>
                  <a:cubicBezTo>
                    <a:pt x="0" y="325120"/>
                    <a:pt x="325120" y="0"/>
                    <a:pt x="723900" y="0"/>
                  </a:cubicBezTo>
                  <a:cubicBezTo>
                    <a:pt x="1122680" y="0"/>
                    <a:pt x="1447800" y="325120"/>
                    <a:pt x="1447800" y="723900"/>
                  </a:cubicBezTo>
                  <a:cubicBezTo>
                    <a:pt x="1447800" y="1123950"/>
                    <a:pt x="1122680" y="1447800"/>
                    <a:pt x="723900" y="1447800"/>
                  </a:cubicBezTo>
                  <a:close/>
                </a:path>
              </a:pathLst>
            </a:custGeom>
            <a:blipFill>
              <a:blip r:embed="rId5"/>
              <a:stretch>
                <a:fillRect l="-64645" t="-26684" r="-39735" b="-9484"/>
              </a:stretch>
            </a:blipFill>
          </p:spPr>
        </p:sp>
        <p:sp>
          <p:nvSpPr>
            <p:cNvPr name="Freeform 8" id="8"/>
            <p:cNvSpPr/>
            <p:nvPr/>
          </p:nvSpPr>
          <p:spPr>
            <a:xfrm flipH="false" flipV="false" rot="0">
              <a:off x="3567430" y="4250690"/>
              <a:ext cx="1447800" cy="1447800"/>
            </a:xfrm>
            <a:custGeom>
              <a:avLst/>
              <a:gdLst/>
              <a:ahLst/>
              <a:cxnLst/>
              <a:rect r="r" b="b" t="t" l="l"/>
              <a:pathLst>
                <a:path h="1447800" w="1447800">
                  <a:moveTo>
                    <a:pt x="1447800" y="723900"/>
                  </a:moveTo>
                  <a:cubicBezTo>
                    <a:pt x="1447800" y="1122680"/>
                    <a:pt x="1122680" y="1447800"/>
                    <a:pt x="723900" y="1447800"/>
                  </a:cubicBezTo>
                  <a:cubicBezTo>
                    <a:pt x="325120" y="1447800"/>
                    <a:pt x="0" y="1122680"/>
                    <a:pt x="0" y="723900"/>
                  </a:cubicBezTo>
                  <a:cubicBezTo>
                    <a:pt x="0" y="325120"/>
                    <a:pt x="325120" y="0"/>
                    <a:pt x="723900" y="0"/>
                  </a:cubicBezTo>
                  <a:cubicBezTo>
                    <a:pt x="1123950" y="0"/>
                    <a:pt x="1447800" y="325120"/>
                    <a:pt x="1447800" y="723900"/>
                  </a:cubicBezTo>
                  <a:close/>
                </a:path>
              </a:pathLst>
            </a:custGeom>
            <a:blipFill>
              <a:blip r:embed="rId6"/>
              <a:stretch>
                <a:fillRect l="0" t="-25046" r="0" b="-25046"/>
              </a:stretch>
            </a:blipFill>
          </p:spPr>
        </p:sp>
      </p:grpSp>
      <p:sp>
        <p:nvSpPr>
          <p:cNvPr name="TextBox 9" id="9"/>
          <p:cNvSpPr txBox="true"/>
          <p:nvPr/>
        </p:nvSpPr>
        <p:spPr>
          <a:xfrm rot="0">
            <a:off x="440042" y="617217"/>
            <a:ext cx="16169267" cy="1171093"/>
          </a:xfrm>
          <a:prstGeom prst="rect">
            <a:avLst/>
          </a:prstGeom>
        </p:spPr>
        <p:txBody>
          <a:bodyPr anchor="t" rtlCol="false" tIns="0" lIns="0" bIns="0" rIns="0">
            <a:spAutoFit/>
          </a:bodyPr>
          <a:lstStyle/>
          <a:p>
            <a:pPr marL="0" indent="0" lvl="0">
              <a:lnSpc>
                <a:spcPts val="9033"/>
              </a:lnSpc>
            </a:pPr>
            <a:r>
              <a:rPr lang="en-US" sz="8212">
                <a:solidFill>
                  <a:srgbClr val="F1E9E9"/>
                </a:solidFill>
                <a:latin typeface="Open Sauce Semi-Bold"/>
              </a:rPr>
              <a:t>References</a:t>
            </a:r>
          </a:p>
        </p:txBody>
      </p:sp>
      <p:sp>
        <p:nvSpPr>
          <p:cNvPr name="TextBox 10" id="10"/>
          <p:cNvSpPr txBox="true"/>
          <p:nvPr/>
        </p:nvSpPr>
        <p:spPr>
          <a:xfrm rot="0">
            <a:off x="514350" y="2029460"/>
            <a:ext cx="17259300" cy="5146929"/>
          </a:xfrm>
          <a:prstGeom prst="rect">
            <a:avLst/>
          </a:prstGeom>
        </p:spPr>
        <p:txBody>
          <a:bodyPr anchor="t" rtlCol="false" tIns="0" lIns="0" bIns="0" rIns="0">
            <a:spAutoFit/>
          </a:bodyPr>
          <a:lstStyle/>
          <a:p>
            <a:pPr algn="just">
              <a:lnSpc>
                <a:spcPts val="5088"/>
              </a:lnSpc>
            </a:pPr>
            <a:r>
              <a:rPr lang="en-US" sz="3200">
                <a:solidFill>
                  <a:srgbClr val="F1E9E9"/>
                </a:solidFill>
                <a:latin typeface="Agrandir"/>
              </a:rPr>
              <a:t>Dataset: Neighbourhood Crime Rates Open Data. (n.d.). </a:t>
            </a:r>
          </a:p>
          <a:p>
            <a:pPr algn="just">
              <a:lnSpc>
                <a:spcPts val="5088"/>
              </a:lnSpc>
            </a:pPr>
            <a:r>
              <a:rPr lang="en-US" sz="3200">
                <a:solidFill>
                  <a:srgbClr val="F1E9E9"/>
                </a:solidFill>
                <a:latin typeface="Agrandir"/>
              </a:rPr>
              <a:t>Source: Data.torontopolice.on.ca.</a:t>
            </a:r>
          </a:p>
          <a:p>
            <a:pPr algn="l">
              <a:lnSpc>
                <a:spcPts val="5088"/>
              </a:lnSpc>
            </a:pPr>
            <a:r>
              <a:rPr lang="en-US" sz="3200">
                <a:solidFill>
                  <a:srgbClr val="F1E9E9"/>
                </a:solidFill>
                <a:latin typeface="Agrandir"/>
              </a:rPr>
              <a:t>Retrieved March 6, 2024, from: https://data.torontopolice.on.ca/datasets/ea0cfecdb1de416884e6b</a:t>
            </a:r>
            <a:r>
              <a:rPr lang="en-US" sz="3200">
                <a:solidFill>
                  <a:srgbClr val="F1E9E9"/>
                </a:solidFill>
                <a:latin typeface="Agrandir"/>
              </a:rPr>
              <a:t>0bf08a9e195_0/explore?location=43.680053%2C-79.355367%2C10.81</a:t>
            </a:r>
          </a:p>
          <a:p>
            <a:pPr algn="just">
              <a:lnSpc>
                <a:spcPts val="5088"/>
              </a:lnSpc>
            </a:pPr>
            <a:r>
              <a:rPr lang="en-US" sz="3200">
                <a:solidFill>
                  <a:srgbClr val="F1E9E9"/>
                </a:solidFill>
                <a:cs typeface="Agrandir"/>
              </a:rPr>
              <a:t>‌</a:t>
            </a:r>
          </a:p>
          <a:p>
            <a:pPr algn="just">
              <a:lnSpc>
                <a:spcPts val="5088"/>
              </a:lnSpc>
            </a:pPr>
            <a:r>
              <a:rPr lang="en-US" sz="3200">
                <a:solidFill>
                  <a:srgbClr val="F1E9E9"/>
                </a:solidFill>
                <a:latin typeface="Agrandir"/>
              </a:rPr>
              <a:t> </a:t>
            </a:r>
          </a:p>
          <a:p>
            <a:pPr algn="just">
              <a:lnSpc>
                <a:spcPts val="508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549943" y="7654044"/>
            <a:ext cx="2719891" cy="2632956"/>
            <a:chOff x="0" y="0"/>
            <a:chExt cx="6238240" cy="6038850"/>
          </a:xfrm>
        </p:grpSpPr>
        <p:sp>
          <p:nvSpPr>
            <p:cNvPr name="Freeform 3" id="3"/>
            <p:cNvSpPr/>
            <p:nvPr/>
          </p:nvSpPr>
          <p:spPr>
            <a:xfrm flipH="false" flipV="false" rot="0">
              <a:off x="91440" y="158750"/>
              <a:ext cx="5918200" cy="5720080"/>
            </a:xfrm>
            <a:custGeom>
              <a:avLst/>
              <a:gdLst/>
              <a:ahLst/>
              <a:cxnLst/>
              <a:rect r="r" b="b" t="t" l="l"/>
              <a:pathLst>
                <a:path h="5720080" w="5918200">
                  <a:moveTo>
                    <a:pt x="5013960" y="3289300"/>
                  </a:moveTo>
                  <a:cubicBezTo>
                    <a:pt x="5511800" y="3289300"/>
                    <a:pt x="5918200" y="2884170"/>
                    <a:pt x="5918200" y="2385060"/>
                  </a:cubicBezTo>
                  <a:cubicBezTo>
                    <a:pt x="5918200" y="1885950"/>
                    <a:pt x="5513070" y="1480820"/>
                    <a:pt x="5013960" y="1480820"/>
                  </a:cubicBezTo>
                  <a:cubicBezTo>
                    <a:pt x="4742180" y="1480820"/>
                    <a:pt x="4498340" y="1601470"/>
                    <a:pt x="4331970" y="1791970"/>
                  </a:cubicBezTo>
                  <a:lnTo>
                    <a:pt x="3737610" y="1360170"/>
                  </a:lnTo>
                  <a:cubicBezTo>
                    <a:pt x="3816350" y="1226820"/>
                    <a:pt x="3860800" y="1070610"/>
                    <a:pt x="3860800" y="904240"/>
                  </a:cubicBezTo>
                  <a:cubicBezTo>
                    <a:pt x="3860800" y="406400"/>
                    <a:pt x="3455670" y="0"/>
                    <a:pt x="2956560" y="0"/>
                  </a:cubicBezTo>
                  <a:cubicBezTo>
                    <a:pt x="2457450" y="0"/>
                    <a:pt x="2052320" y="405130"/>
                    <a:pt x="2052320" y="904240"/>
                  </a:cubicBezTo>
                  <a:cubicBezTo>
                    <a:pt x="2052320" y="1070610"/>
                    <a:pt x="2098040" y="1225550"/>
                    <a:pt x="2175510" y="1360170"/>
                  </a:cubicBezTo>
                  <a:lnTo>
                    <a:pt x="1583690" y="1789430"/>
                  </a:lnTo>
                  <a:cubicBezTo>
                    <a:pt x="1417320" y="1600200"/>
                    <a:pt x="1174750" y="1480820"/>
                    <a:pt x="904240" y="1480820"/>
                  </a:cubicBezTo>
                  <a:cubicBezTo>
                    <a:pt x="406400" y="1480820"/>
                    <a:pt x="0" y="1885950"/>
                    <a:pt x="0" y="2385060"/>
                  </a:cubicBezTo>
                  <a:cubicBezTo>
                    <a:pt x="0" y="2884170"/>
                    <a:pt x="405130" y="3289300"/>
                    <a:pt x="904240" y="3289300"/>
                  </a:cubicBezTo>
                  <a:cubicBezTo>
                    <a:pt x="966470" y="3289300"/>
                    <a:pt x="1028700" y="3282950"/>
                    <a:pt x="1087120" y="3270250"/>
                  </a:cubicBezTo>
                  <a:lnTo>
                    <a:pt x="1324610" y="4001770"/>
                  </a:lnTo>
                  <a:cubicBezTo>
                    <a:pt x="1022350" y="4147820"/>
                    <a:pt x="814070" y="4457700"/>
                    <a:pt x="814070" y="4815840"/>
                  </a:cubicBezTo>
                  <a:cubicBezTo>
                    <a:pt x="814070" y="5313680"/>
                    <a:pt x="1219200" y="5720080"/>
                    <a:pt x="1718310" y="5720080"/>
                  </a:cubicBezTo>
                  <a:cubicBezTo>
                    <a:pt x="2186940" y="5720080"/>
                    <a:pt x="2571750" y="5361940"/>
                    <a:pt x="2617470" y="4906010"/>
                  </a:cubicBezTo>
                  <a:lnTo>
                    <a:pt x="3298190" y="4906010"/>
                  </a:lnTo>
                  <a:cubicBezTo>
                    <a:pt x="3343910" y="5361940"/>
                    <a:pt x="3729990" y="5720080"/>
                    <a:pt x="4197350" y="5720080"/>
                  </a:cubicBezTo>
                  <a:cubicBezTo>
                    <a:pt x="4695190" y="5720080"/>
                    <a:pt x="5101590" y="5314950"/>
                    <a:pt x="5101590" y="4815840"/>
                  </a:cubicBezTo>
                  <a:cubicBezTo>
                    <a:pt x="5101590" y="4456430"/>
                    <a:pt x="4890770" y="4145280"/>
                    <a:pt x="4585970" y="3999230"/>
                  </a:cubicBezTo>
                  <a:lnTo>
                    <a:pt x="4823460" y="3268980"/>
                  </a:lnTo>
                  <a:cubicBezTo>
                    <a:pt x="4886960" y="3281680"/>
                    <a:pt x="4949190" y="3289300"/>
                    <a:pt x="5013960" y="3289300"/>
                  </a:cubicBezTo>
                  <a:close/>
                  <a:moveTo>
                    <a:pt x="4419600" y="3939540"/>
                  </a:moveTo>
                  <a:cubicBezTo>
                    <a:pt x="4349750" y="3921760"/>
                    <a:pt x="4276090" y="3912870"/>
                    <a:pt x="4201160" y="3912870"/>
                  </a:cubicBezTo>
                  <a:cubicBezTo>
                    <a:pt x="3732530" y="3912870"/>
                    <a:pt x="3347720" y="4271010"/>
                    <a:pt x="3302000" y="4726940"/>
                  </a:cubicBezTo>
                  <a:lnTo>
                    <a:pt x="2621280" y="4726940"/>
                  </a:lnTo>
                  <a:cubicBezTo>
                    <a:pt x="2575560" y="4271010"/>
                    <a:pt x="2189480" y="3912870"/>
                    <a:pt x="1722120" y="3912870"/>
                  </a:cubicBezTo>
                  <a:cubicBezTo>
                    <a:pt x="1644650" y="3912870"/>
                    <a:pt x="1569720" y="3923030"/>
                    <a:pt x="1498600" y="3940810"/>
                  </a:cubicBezTo>
                  <a:lnTo>
                    <a:pt x="1263650" y="3216910"/>
                  </a:lnTo>
                  <a:cubicBezTo>
                    <a:pt x="1586230" y="3078480"/>
                    <a:pt x="1812290" y="2758440"/>
                    <a:pt x="1812290" y="2386330"/>
                  </a:cubicBezTo>
                  <a:cubicBezTo>
                    <a:pt x="1812290" y="2222500"/>
                    <a:pt x="1769110" y="2070100"/>
                    <a:pt x="1692910" y="1938020"/>
                  </a:cubicBezTo>
                  <a:lnTo>
                    <a:pt x="2286000" y="1507490"/>
                  </a:lnTo>
                  <a:cubicBezTo>
                    <a:pt x="2451100" y="1692910"/>
                    <a:pt x="2692400" y="1809750"/>
                    <a:pt x="2960370" y="1809750"/>
                  </a:cubicBezTo>
                  <a:cubicBezTo>
                    <a:pt x="3228340" y="1809750"/>
                    <a:pt x="3468370" y="1692910"/>
                    <a:pt x="3634740" y="1507490"/>
                  </a:cubicBezTo>
                  <a:lnTo>
                    <a:pt x="4231640" y="1940560"/>
                  </a:lnTo>
                  <a:cubicBezTo>
                    <a:pt x="4156710" y="2072640"/>
                    <a:pt x="4113530" y="2225040"/>
                    <a:pt x="4113530" y="2386330"/>
                  </a:cubicBezTo>
                  <a:cubicBezTo>
                    <a:pt x="4113530" y="2757170"/>
                    <a:pt x="4338321" y="3075940"/>
                    <a:pt x="4658360" y="3215640"/>
                  </a:cubicBezTo>
                  <a:lnTo>
                    <a:pt x="4419601" y="3939540"/>
                  </a:lnTo>
                  <a:close/>
                </a:path>
              </a:pathLst>
            </a:custGeom>
            <a:solidFill>
              <a:srgbClr val="F7BC51"/>
            </a:solidFill>
          </p:spPr>
        </p:sp>
        <p:sp>
          <p:nvSpPr>
            <p:cNvPr name="Freeform 4" id="4"/>
            <p:cNvSpPr/>
            <p:nvPr/>
          </p:nvSpPr>
          <p:spPr>
            <a:xfrm flipH="false" flipV="false" rot="0">
              <a:off x="4381500" y="181991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3"/>
              <a:stretch>
                <a:fillRect l="-68110" t="0" r="-22706" b="-27132"/>
              </a:stretch>
            </a:blipFill>
          </p:spPr>
        </p:sp>
        <p:sp>
          <p:nvSpPr>
            <p:cNvPr name="Freeform 5" id="5"/>
            <p:cNvSpPr/>
            <p:nvPr/>
          </p:nvSpPr>
          <p:spPr>
            <a:xfrm flipH="false" flipV="false" rot="0">
              <a:off x="2325370" y="34036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4"/>
              <a:stretch>
                <a:fillRect l="-122366" t="-93638" r="-182892" b="-76533"/>
              </a:stretch>
            </a:blipFill>
          </p:spPr>
        </p:sp>
        <p:sp>
          <p:nvSpPr>
            <p:cNvPr name="Freeform 6" id="6"/>
            <p:cNvSpPr/>
            <p:nvPr/>
          </p:nvSpPr>
          <p:spPr>
            <a:xfrm flipH="false" flipV="false" rot="0">
              <a:off x="274320" y="1819910"/>
              <a:ext cx="1447800" cy="1447800"/>
            </a:xfrm>
            <a:custGeom>
              <a:avLst/>
              <a:gdLst/>
              <a:ahLst/>
              <a:cxnLst/>
              <a:rect r="r" b="b" t="t" l="l"/>
              <a:pathLst>
                <a:path h="1447800" w="1447800">
                  <a:moveTo>
                    <a:pt x="0" y="723900"/>
                  </a:moveTo>
                  <a:cubicBezTo>
                    <a:pt x="0" y="325120"/>
                    <a:pt x="325120" y="0"/>
                    <a:pt x="723900" y="0"/>
                  </a:cubicBezTo>
                  <a:cubicBezTo>
                    <a:pt x="1122680" y="0"/>
                    <a:pt x="1447800" y="325120"/>
                    <a:pt x="1447800" y="723900"/>
                  </a:cubicBezTo>
                  <a:cubicBezTo>
                    <a:pt x="1447800" y="1122680"/>
                    <a:pt x="1122680" y="1447800"/>
                    <a:pt x="723900" y="1447800"/>
                  </a:cubicBezTo>
                  <a:cubicBezTo>
                    <a:pt x="325120" y="1447800"/>
                    <a:pt x="0" y="1123950"/>
                    <a:pt x="0" y="723900"/>
                  </a:cubicBezTo>
                  <a:close/>
                </a:path>
              </a:pathLst>
            </a:custGeom>
            <a:blipFill>
              <a:blip r:embed="rId5"/>
              <a:stretch>
                <a:fillRect l="-29053" t="-94910" r="-36316" b="-28311"/>
              </a:stretch>
            </a:blipFill>
          </p:spPr>
        </p:sp>
        <p:sp>
          <p:nvSpPr>
            <p:cNvPr name="Freeform 7" id="7"/>
            <p:cNvSpPr/>
            <p:nvPr/>
          </p:nvSpPr>
          <p:spPr>
            <a:xfrm flipH="false" flipV="false" rot="0">
              <a:off x="1088390" y="4250690"/>
              <a:ext cx="1447800" cy="1447800"/>
            </a:xfrm>
            <a:custGeom>
              <a:avLst/>
              <a:gdLst/>
              <a:ahLst/>
              <a:cxnLst/>
              <a:rect r="r" b="b" t="t" l="l"/>
              <a:pathLst>
                <a:path h="1447800" w="1447800">
                  <a:moveTo>
                    <a:pt x="723900" y="1447800"/>
                  </a:moveTo>
                  <a:cubicBezTo>
                    <a:pt x="325120" y="1447800"/>
                    <a:pt x="0" y="1122680"/>
                    <a:pt x="0" y="723900"/>
                  </a:cubicBezTo>
                  <a:cubicBezTo>
                    <a:pt x="0" y="325120"/>
                    <a:pt x="325120" y="0"/>
                    <a:pt x="723900" y="0"/>
                  </a:cubicBezTo>
                  <a:cubicBezTo>
                    <a:pt x="1122680" y="0"/>
                    <a:pt x="1447800" y="325120"/>
                    <a:pt x="1447800" y="723900"/>
                  </a:cubicBezTo>
                  <a:cubicBezTo>
                    <a:pt x="1447800" y="1123950"/>
                    <a:pt x="1122680" y="1447800"/>
                    <a:pt x="723900" y="1447800"/>
                  </a:cubicBezTo>
                  <a:close/>
                </a:path>
              </a:pathLst>
            </a:custGeom>
            <a:blipFill>
              <a:blip r:embed="rId6"/>
              <a:stretch>
                <a:fillRect l="-64645" t="-26684" r="-39735" b="-9484"/>
              </a:stretch>
            </a:blipFill>
          </p:spPr>
        </p:sp>
        <p:sp>
          <p:nvSpPr>
            <p:cNvPr name="Freeform 8" id="8"/>
            <p:cNvSpPr/>
            <p:nvPr/>
          </p:nvSpPr>
          <p:spPr>
            <a:xfrm flipH="false" flipV="false" rot="0">
              <a:off x="3567430" y="4250690"/>
              <a:ext cx="1447800" cy="1447800"/>
            </a:xfrm>
            <a:custGeom>
              <a:avLst/>
              <a:gdLst/>
              <a:ahLst/>
              <a:cxnLst/>
              <a:rect r="r" b="b" t="t" l="l"/>
              <a:pathLst>
                <a:path h="1447800" w="1447800">
                  <a:moveTo>
                    <a:pt x="1447800" y="723900"/>
                  </a:moveTo>
                  <a:cubicBezTo>
                    <a:pt x="1447800" y="1122680"/>
                    <a:pt x="1122680" y="1447800"/>
                    <a:pt x="723900" y="1447800"/>
                  </a:cubicBezTo>
                  <a:cubicBezTo>
                    <a:pt x="325120" y="1447800"/>
                    <a:pt x="0" y="1122680"/>
                    <a:pt x="0" y="723900"/>
                  </a:cubicBezTo>
                  <a:cubicBezTo>
                    <a:pt x="0" y="325120"/>
                    <a:pt x="325120" y="0"/>
                    <a:pt x="723900" y="0"/>
                  </a:cubicBezTo>
                  <a:cubicBezTo>
                    <a:pt x="1123950" y="0"/>
                    <a:pt x="1447800" y="325120"/>
                    <a:pt x="1447800" y="723900"/>
                  </a:cubicBezTo>
                  <a:close/>
                </a:path>
              </a:pathLst>
            </a:custGeom>
            <a:blipFill>
              <a:blip r:embed="rId7"/>
              <a:stretch>
                <a:fillRect l="0" t="-25046" r="0" b="-25046"/>
              </a:stretch>
            </a:blipFill>
          </p:spPr>
        </p:sp>
      </p:grpSp>
      <p:sp>
        <p:nvSpPr>
          <p:cNvPr name="TextBox 9" id="9"/>
          <p:cNvSpPr txBox="true"/>
          <p:nvPr/>
        </p:nvSpPr>
        <p:spPr>
          <a:xfrm rot="0">
            <a:off x="440042" y="617217"/>
            <a:ext cx="16169267" cy="1171093"/>
          </a:xfrm>
          <a:prstGeom prst="rect">
            <a:avLst/>
          </a:prstGeom>
        </p:spPr>
        <p:txBody>
          <a:bodyPr anchor="t" rtlCol="false" tIns="0" lIns="0" bIns="0" rIns="0">
            <a:spAutoFit/>
          </a:bodyPr>
          <a:lstStyle/>
          <a:p>
            <a:pPr marL="0" indent="0" lvl="0">
              <a:lnSpc>
                <a:spcPts val="9033"/>
              </a:lnSpc>
            </a:pPr>
            <a:r>
              <a:rPr lang="en-US" sz="8212">
                <a:solidFill>
                  <a:srgbClr val="F1E9E9"/>
                </a:solidFill>
                <a:latin typeface="Open Sauce Semi-Bold"/>
              </a:rPr>
              <a:t>Demo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00707" y="7878784"/>
            <a:ext cx="11517185" cy="2408216"/>
          </a:xfrm>
          <a:custGeom>
            <a:avLst/>
            <a:gdLst/>
            <a:ahLst/>
            <a:cxnLst/>
            <a:rect r="r" b="b" t="t" l="l"/>
            <a:pathLst>
              <a:path h="2408216" w="11517185">
                <a:moveTo>
                  <a:pt x="0" y="0"/>
                </a:moveTo>
                <a:lnTo>
                  <a:pt x="11517186" y="0"/>
                </a:lnTo>
                <a:lnTo>
                  <a:pt x="11517186" y="2408216"/>
                </a:lnTo>
                <a:lnTo>
                  <a:pt x="0" y="2408216"/>
                </a:lnTo>
                <a:lnTo>
                  <a:pt x="0" y="0"/>
                </a:lnTo>
                <a:close/>
              </a:path>
            </a:pathLst>
          </a:custGeom>
          <a:blipFill>
            <a:blip r:embed="rId2"/>
            <a:stretch>
              <a:fillRect l="0" t="0" r="0" b="-297342"/>
            </a:stretch>
          </a:blipFill>
        </p:spPr>
      </p:sp>
      <p:sp>
        <p:nvSpPr>
          <p:cNvPr name="Freeform 3" id="3"/>
          <p:cNvSpPr/>
          <p:nvPr/>
        </p:nvSpPr>
        <p:spPr>
          <a:xfrm flipH="false" flipV="false" rot="0">
            <a:off x="17003587"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32645" y="0"/>
            <a:ext cx="11517185" cy="2408216"/>
          </a:xfrm>
          <a:custGeom>
            <a:avLst/>
            <a:gdLst/>
            <a:ahLst/>
            <a:cxnLst/>
            <a:rect r="r" b="b" t="t" l="l"/>
            <a:pathLst>
              <a:path h="2408216" w="11517185">
                <a:moveTo>
                  <a:pt x="0" y="0"/>
                </a:moveTo>
                <a:lnTo>
                  <a:pt x="11517185" y="0"/>
                </a:lnTo>
                <a:lnTo>
                  <a:pt x="11517185" y="2408216"/>
                </a:lnTo>
                <a:lnTo>
                  <a:pt x="0" y="2408216"/>
                </a:lnTo>
                <a:lnTo>
                  <a:pt x="0" y="0"/>
                </a:lnTo>
                <a:close/>
              </a:path>
            </a:pathLst>
          </a:custGeom>
          <a:blipFill>
            <a:blip r:embed="rId2"/>
            <a:stretch>
              <a:fillRect l="0" t="-297342" r="0" b="0"/>
            </a:stretch>
          </a:blipFill>
        </p:spPr>
      </p:sp>
      <p:sp>
        <p:nvSpPr>
          <p:cNvPr name="Freeform 5" id="5"/>
          <p:cNvSpPr/>
          <p:nvPr/>
        </p:nvSpPr>
        <p:spPr>
          <a:xfrm flipH="false" flipV="false" rot="0">
            <a:off x="440042" y="6028285"/>
            <a:ext cx="3394401" cy="3054607"/>
          </a:xfrm>
          <a:custGeom>
            <a:avLst/>
            <a:gdLst/>
            <a:ahLst/>
            <a:cxnLst/>
            <a:rect r="r" b="b" t="t" l="l"/>
            <a:pathLst>
              <a:path h="3054607" w="3394401">
                <a:moveTo>
                  <a:pt x="0" y="0"/>
                </a:moveTo>
                <a:lnTo>
                  <a:pt x="3394401" y="0"/>
                </a:lnTo>
                <a:lnTo>
                  <a:pt x="3394401" y="3054607"/>
                </a:lnTo>
                <a:lnTo>
                  <a:pt x="0" y="30546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40042" y="617217"/>
            <a:ext cx="16169267" cy="1171093"/>
          </a:xfrm>
          <a:prstGeom prst="rect">
            <a:avLst/>
          </a:prstGeom>
        </p:spPr>
        <p:txBody>
          <a:bodyPr anchor="t" rtlCol="false" tIns="0" lIns="0" bIns="0" rIns="0">
            <a:spAutoFit/>
          </a:bodyPr>
          <a:lstStyle/>
          <a:p>
            <a:pPr marL="0" indent="0" lvl="0">
              <a:lnSpc>
                <a:spcPts val="9033"/>
              </a:lnSpc>
            </a:pPr>
            <a:r>
              <a:rPr lang="en-US" sz="8212">
                <a:solidFill>
                  <a:srgbClr val="F1E9E9"/>
                </a:solidFill>
                <a:latin typeface="Open Sauce Semi-Bold"/>
              </a:rPr>
              <a:t>Justification of the Study</a:t>
            </a:r>
          </a:p>
        </p:txBody>
      </p:sp>
      <p:sp>
        <p:nvSpPr>
          <p:cNvPr name="TextBox 7" id="7"/>
          <p:cNvSpPr txBox="true"/>
          <p:nvPr/>
        </p:nvSpPr>
        <p:spPr>
          <a:xfrm rot="0">
            <a:off x="440042" y="2101362"/>
            <a:ext cx="16169267" cy="615931"/>
          </a:xfrm>
          <a:prstGeom prst="rect">
            <a:avLst/>
          </a:prstGeom>
        </p:spPr>
        <p:txBody>
          <a:bodyPr anchor="t" rtlCol="false" tIns="0" lIns="0" bIns="0" rIns="0">
            <a:spAutoFit/>
          </a:bodyPr>
          <a:lstStyle/>
          <a:p>
            <a:pPr marL="0" indent="0" lvl="0">
              <a:lnSpc>
                <a:spcPts val="5045"/>
              </a:lnSpc>
              <a:spcBef>
                <a:spcPct val="0"/>
              </a:spcBef>
            </a:pPr>
          </a:p>
        </p:txBody>
      </p:sp>
      <p:sp>
        <p:nvSpPr>
          <p:cNvPr name="TextBox 8" id="8"/>
          <p:cNvSpPr txBox="true"/>
          <p:nvPr/>
        </p:nvSpPr>
        <p:spPr>
          <a:xfrm rot="0">
            <a:off x="5596539" y="1837876"/>
            <a:ext cx="12435597" cy="7879965"/>
          </a:xfrm>
          <a:prstGeom prst="rect">
            <a:avLst/>
          </a:prstGeom>
        </p:spPr>
        <p:txBody>
          <a:bodyPr anchor="t" rtlCol="false" tIns="0" lIns="0" bIns="0" rIns="0">
            <a:spAutoFit/>
          </a:bodyPr>
          <a:lstStyle/>
          <a:p>
            <a:pPr algn="just">
              <a:lnSpc>
                <a:spcPts val="6592"/>
              </a:lnSpc>
            </a:pPr>
            <a:r>
              <a:rPr lang="en-US" sz="3200">
                <a:solidFill>
                  <a:srgbClr val="F1E9E9"/>
                </a:solidFill>
                <a:latin typeface="Agrandir"/>
              </a:rPr>
              <a:t>Crime rates have been on the rise over the years,</a:t>
            </a:r>
          </a:p>
          <a:p>
            <a:pPr algn="just">
              <a:lnSpc>
                <a:spcPts val="6592"/>
              </a:lnSpc>
            </a:pPr>
            <a:r>
              <a:rPr lang="en-US" sz="3200">
                <a:solidFill>
                  <a:srgbClr val="F1E9E9"/>
                </a:solidFill>
                <a:latin typeface="Agrandir"/>
              </a:rPr>
              <a:t>As such there is a need to identify trends and patterns as well as areas with more popular crime types to form awareness amongst individuals and enable them to take safety precautions, this could equally help influence settlement decisions. Also, knowledge of this will adequately help the necessary authorities in planning towards implementing safety measures for the affected public.</a:t>
            </a:r>
          </a:p>
          <a:p>
            <a:pPr algn="just">
              <a:lnSpc>
                <a:spcPts val="4480"/>
              </a:lnSpc>
            </a:pPr>
          </a:p>
          <a:p>
            <a:pPr algn="just">
              <a:lnSpc>
                <a:spcPts val="44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40042" y="617217"/>
            <a:ext cx="16169267" cy="1171093"/>
          </a:xfrm>
          <a:prstGeom prst="rect">
            <a:avLst/>
          </a:prstGeom>
        </p:spPr>
        <p:txBody>
          <a:bodyPr anchor="t" rtlCol="false" tIns="0" lIns="0" bIns="0" rIns="0">
            <a:spAutoFit/>
          </a:bodyPr>
          <a:lstStyle/>
          <a:p>
            <a:pPr marL="0" indent="0" lvl="0">
              <a:lnSpc>
                <a:spcPts val="9033"/>
              </a:lnSpc>
            </a:pPr>
            <a:r>
              <a:rPr lang="en-US" sz="8212">
                <a:solidFill>
                  <a:srgbClr val="F1E9E9"/>
                </a:solidFill>
                <a:latin typeface="Open Sauce Semi-Bold"/>
              </a:rPr>
              <a:t>Introduction</a:t>
            </a:r>
          </a:p>
        </p:txBody>
      </p:sp>
      <p:sp>
        <p:nvSpPr>
          <p:cNvPr name="TextBox 3" id="3"/>
          <p:cNvSpPr txBox="true"/>
          <p:nvPr/>
        </p:nvSpPr>
        <p:spPr>
          <a:xfrm rot="0">
            <a:off x="440042" y="2047700"/>
            <a:ext cx="17346149" cy="5785104"/>
          </a:xfrm>
          <a:prstGeom prst="rect">
            <a:avLst/>
          </a:prstGeom>
        </p:spPr>
        <p:txBody>
          <a:bodyPr anchor="t" rtlCol="false" tIns="0" lIns="0" bIns="0" rIns="0">
            <a:spAutoFit/>
          </a:bodyPr>
          <a:lstStyle/>
          <a:p>
            <a:pPr>
              <a:lnSpc>
                <a:spcPts val="5088"/>
              </a:lnSpc>
            </a:pPr>
            <a:r>
              <a:rPr lang="en-US" sz="3200">
                <a:solidFill>
                  <a:srgbClr val="F1E9E9"/>
                </a:solidFill>
                <a:latin typeface="Agrandir"/>
              </a:rPr>
              <a:t>This study looks at Neighborhood crime rate in Toronto with a focus on 4 crime metrics (Bike theft, Auto theft, Break enter and Shooting), a period of 9 years is being considered (2014-2023). Data for this analysis was derived from the   Toronto Police Service Public</a:t>
            </a:r>
          </a:p>
          <a:p>
            <a:pPr>
              <a:lnSpc>
                <a:spcPts val="5088"/>
              </a:lnSpc>
            </a:pPr>
            <a:r>
              <a:rPr lang="en-US" sz="3200">
                <a:solidFill>
                  <a:srgbClr val="F1E9E9"/>
                </a:solidFill>
                <a:latin typeface="Agrandir"/>
              </a:rPr>
              <a:t>Safety Data Portal.</a:t>
            </a:r>
          </a:p>
          <a:p>
            <a:pPr>
              <a:lnSpc>
                <a:spcPts val="5088"/>
              </a:lnSpc>
            </a:pPr>
          </a:p>
          <a:p>
            <a:pPr>
              <a:lnSpc>
                <a:spcPts val="5088"/>
              </a:lnSpc>
            </a:pPr>
            <a:r>
              <a:rPr lang="en-US" sz="3200">
                <a:solidFill>
                  <a:srgbClr val="F1E9E9"/>
                </a:solidFill>
                <a:latin typeface="Agrandir"/>
              </a:rPr>
              <a:t>The limitation associated with this study revolves around the completeness and timeliness of the data set. This can be linked to the way the data is being reported, approximate and not exact location of crimes are being considered.</a:t>
            </a:r>
          </a:p>
          <a:p>
            <a:pPr>
              <a:lnSpc>
                <a:spcPts val="5088"/>
              </a:lnSpc>
            </a:pPr>
          </a:p>
        </p:txBody>
      </p:sp>
      <p:grpSp>
        <p:nvGrpSpPr>
          <p:cNvPr name="Group 4" id="4"/>
          <p:cNvGrpSpPr>
            <a:grpSpLocks noChangeAspect="true"/>
          </p:cNvGrpSpPr>
          <p:nvPr/>
        </p:nvGrpSpPr>
        <p:grpSpPr>
          <a:xfrm rot="0">
            <a:off x="15161989" y="7378722"/>
            <a:ext cx="2719891" cy="2632956"/>
            <a:chOff x="0" y="0"/>
            <a:chExt cx="6238240" cy="6038850"/>
          </a:xfrm>
        </p:grpSpPr>
        <p:sp>
          <p:nvSpPr>
            <p:cNvPr name="Freeform 5" id="5"/>
            <p:cNvSpPr/>
            <p:nvPr/>
          </p:nvSpPr>
          <p:spPr>
            <a:xfrm flipH="false" flipV="false" rot="0">
              <a:off x="91440" y="158750"/>
              <a:ext cx="5918200" cy="5720080"/>
            </a:xfrm>
            <a:custGeom>
              <a:avLst/>
              <a:gdLst/>
              <a:ahLst/>
              <a:cxnLst/>
              <a:rect r="r" b="b" t="t" l="l"/>
              <a:pathLst>
                <a:path h="5720080" w="5918200">
                  <a:moveTo>
                    <a:pt x="5013960" y="3289300"/>
                  </a:moveTo>
                  <a:cubicBezTo>
                    <a:pt x="5511800" y="3289300"/>
                    <a:pt x="5918200" y="2884170"/>
                    <a:pt x="5918200" y="2385060"/>
                  </a:cubicBezTo>
                  <a:cubicBezTo>
                    <a:pt x="5918200" y="1885950"/>
                    <a:pt x="5513070" y="1480820"/>
                    <a:pt x="5013960" y="1480820"/>
                  </a:cubicBezTo>
                  <a:cubicBezTo>
                    <a:pt x="4742180" y="1480820"/>
                    <a:pt x="4498340" y="1601470"/>
                    <a:pt x="4331970" y="1791970"/>
                  </a:cubicBezTo>
                  <a:lnTo>
                    <a:pt x="3737610" y="1360170"/>
                  </a:lnTo>
                  <a:cubicBezTo>
                    <a:pt x="3816350" y="1226820"/>
                    <a:pt x="3860800" y="1070610"/>
                    <a:pt x="3860800" y="904240"/>
                  </a:cubicBezTo>
                  <a:cubicBezTo>
                    <a:pt x="3860800" y="406400"/>
                    <a:pt x="3455670" y="0"/>
                    <a:pt x="2956560" y="0"/>
                  </a:cubicBezTo>
                  <a:cubicBezTo>
                    <a:pt x="2457450" y="0"/>
                    <a:pt x="2052320" y="405130"/>
                    <a:pt x="2052320" y="904240"/>
                  </a:cubicBezTo>
                  <a:cubicBezTo>
                    <a:pt x="2052320" y="1070610"/>
                    <a:pt x="2098040" y="1225550"/>
                    <a:pt x="2175510" y="1360170"/>
                  </a:cubicBezTo>
                  <a:lnTo>
                    <a:pt x="1583690" y="1789430"/>
                  </a:lnTo>
                  <a:cubicBezTo>
                    <a:pt x="1417320" y="1600200"/>
                    <a:pt x="1174750" y="1480820"/>
                    <a:pt x="904240" y="1480820"/>
                  </a:cubicBezTo>
                  <a:cubicBezTo>
                    <a:pt x="406400" y="1480820"/>
                    <a:pt x="0" y="1885950"/>
                    <a:pt x="0" y="2385060"/>
                  </a:cubicBezTo>
                  <a:cubicBezTo>
                    <a:pt x="0" y="2884170"/>
                    <a:pt x="405130" y="3289300"/>
                    <a:pt x="904240" y="3289300"/>
                  </a:cubicBezTo>
                  <a:cubicBezTo>
                    <a:pt x="966470" y="3289300"/>
                    <a:pt x="1028700" y="3282950"/>
                    <a:pt x="1087120" y="3270250"/>
                  </a:cubicBezTo>
                  <a:lnTo>
                    <a:pt x="1324610" y="4001770"/>
                  </a:lnTo>
                  <a:cubicBezTo>
                    <a:pt x="1022350" y="4147820"/>
                    <a:pt x="814070" y="4457700"/>
                    <a:pt x="814070" y="4815840"/>
                  </a:cubicBezTo>
                  <a:cubicBezTo>
                    <a:pt x="814070" y="5313680"/>
                    <a:pt x="1219200" y="5720080"/>
                    <a:pt x="1718310" y="5720080"/>
                  </a:cubicBezTo>
                  <a:cubicBezTo>
                    <a:pt x="2186940" y="5720080"/>
                    <a:pt x="2571750" y="5361940"/>
                    <a:pt x="2617470" y="4906010"/>
                  </a:cubicBezTo>
                  <a:lnTo>
                    <a:pt x="3298190" y="4906010"/>
                  </a:lnTo>
                  <a:cubicBezTo>
                    <a:pt x="3343910" y="5361940"/>
                    <a:pt x="3729990" y="5720080"/>
                    <a:pt x="4197350" y="5720080"/>
                  </a:cubicBezTo>
                  <a:cubicBezTo>
                    <a:pt x="4695190" y="5720080"/>
                    <a:pt x="5101590" y="5314950"/>
                    <a:pt x="5101590" y="4815840"/>
                  </a:cubicBezTo>
                  <a:cubicBezTo>
                    <a:pt x="5101590" y="4456430"/>
                    <a:pt x="4890770" y="4145280"/>
                    <a:pt x="4585970" y="3999230"/>
                  </a:cubicBezTo>
                  <a:lnTo>
                    <a:pt x="4823460" y="3268980"/>
                  </a:lnTo>
                  <a:cubicBezTo>
                    <a:pt x="4886960" y="3281680"/>
                    <a:pt x="4949190" y="3289300"/>
                    <a:pt x="5013960" y="3289300"/>
                  </a:cubicBezTo>
                  <a:close/>
                  <a:moveTo>
                    <a:pt x="4419600" y="3939540"/>
                  </a:moveTo>
                  <a:cubicBezTo>
                    <a:pt x="4349750" y="3921760"/>
                    <a:pt x="4276090" y="3912870"/>
                    <a:pt x="4201160" y="3912870"/>
                  </a:cubicBezTo>
                  <a:cubicBezTo>
                    <a:pt x="3732530" y="3912870"/>
                    <a:pt x="3347720" y="4271010"/>
                    <a:pt x="3302000" y="4726940"/>
                  </a:cubicBezTo>
                  <a:lnTo>
                    <a:pt x="2621280" y="4726940"/>
                  </a:lnTo>
                  <a:cubicBezTo>
                    <a:pt x="2575560" y="4271010"/>
                    <a:pt x="2189480" y="3912870"/>
                    <a:pt x="1722120" y="3912870"/>
                  </a:cubicBezTo>
                  <a:cubicBezTo>
                    <a:pt x="1644650" y="3912870"/>
                    <a:pt x="1569720" y="3923030"/>
                    <a:pt x="1498600" y="3940810"/>
                  </a:cubicBezTo>
                  <a:lnTo>
                    <a:pt x="1263650" y="3216910"/>
                  </a:lnTo>
                  <a:cubicBezTo>
                    <a:pt x="1586230" y="3078480"/>
                    <a:pt x="1812290" y="2758440"/>
                    <a:pt x="1812290" y="2386330"/>
                  </a:cubicBezTo>
                  <a:cubicBezTo>
                    <a:pt x="1812290" y="2222500"/>
                    <a:pt x="1769110" y="2070100"/>
                    <a:pt x="1692910" y="1938020"/>
                  </a:cubicBezTo>
                  <a:lnTo>
                    <a:pt x="2286000" y="1507490"/>
                  </a:lnTo>
                  <a:cubicBezTo>
                    <a:pt x="2451100" y="1692910"/>
                    <a:pt x="2692400" y="1809750"/>
                    <a:pt x="2960370" y="1809750"/>
                  </a:cubicBezTo>
                  <a:cubicBezTo>
                    <a:pt x="3228340" y="1809750"/>
                    <a:pt x="3468370" y="1692910"/>
                    <a:pt x="3634740" y="1507490"/>
                  </a:cubicBezTo>
                  <a:lnTo>
                    <a:pt x="4231640" y="1940560"/>
                  </a:lnTo>
                  <a:cubicBezTo>
                    <a:pt x="4156710" y="2072640"/>
                    <a:pt x="4113530" y="2225040"/>
                    <a:pt x="4113530" y="2386330"/>
                  </a:cubicBezTo>
                  <a:cubicBezTo>
                    <a:pt x="4113530" y="2757170"/>
                    <a:pt x="4338321" y="3075940"/>
                    <a:pt x="4658360" y="3215640"/>
                  </a:cubicBezTo>
                  <a:lnTo>
                    <a:pt x="4419601" y="3939540"/>
                  </a:lnTo>
                  <a:close/>
                </a:path>
              </a:pathLst>
            </a:custGeom>
            <a:solidFill>
              <a:srgbClr val="F7BC51"/>
            </a:solidFill>
          </p:spPr>
        </p:sp>
        <p:sp>
          <p:nvSpPr>
            <p:cNvPr name="Freeform 6" id="6"/>
            <p:cNvSpPr/>
            <p:nvPr/>
          </p:nvSpPr>
          <p:spPr>
            <a:xfrm flipH="false" flipV="false" rot="0">
              <a:off x="4381500" y="181991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2"/>
              <a:stretch>
                <a:fillRect l="-68110" t="0" r="-22706" b="-27132"/>
              </a:stretch>
            </a:blipFill>
          </p:spPr>
        </p:sp>
        <p:sp>
          <p:nvSpPr>
            <p:cNvPr name="Freeform 7" id="7"/>
            <p:cNvSpPr/>
            <p:nvPr/>
          </p:nvSpPr>
          <p:spPr>
            <a:xfrm flipH="false" flipV="false" rot="0">
              <a:off x="2325370" y="34036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3"/>
              <a:stretch>
                <a:fillRect l="-122366" t="-93638" r="-182892" b="-76533"/>
              </a:stretch>
            </a:blipFill>
          </p:spPr>
        </p:sp>
        <p:sp>
          <p:nvSpPr>
            <p:cNvPr name="Freeform 8" id="8"/>
            <p:cNvSpPr/>
            <p:nvPr/>
          </p:nvSpPr>
          <p:spPr>
            <a:xfrm flipH="false" flipV="false" rot="0">
              <a:off x="274320" y="1819910"/>
              <a:ext cx="1447800" cy="1447800"/>
            </a:xfrm>
            <a:custGeom>
              <a:avLst/>
              <a:gdLst/>
              <a:ahLst/>
              <a:cxnLst/>
              <a:rect r="r" b="b" t="t" l="l"/>
              <a:pathLst>
                <a:path h="1447800" w="1447800">
                  <a:moveTo>
                    <a:pt x="0" y="723900"/>
                  </a:moveTo>
                  <a:cubicBezTo>
                    <a:pt x="0" y="325120"/>
                    <a:pt x="325120" y="0"/>
                    <a:pt x="723900" y="0"/>
                  </a:cubicBezTo>
                  <a:cubicBezTo>
                    <a:pt x="1122680" y="0"/>
                    <a:pt x="1447800" y="325120"/>
                    <a:pt x="1447800" y="723900"/>
                  </a:cubicBezTo>
                  <a:cubicBezTo>
                    <a:pt x="1447800" y="1122680"/>
                    <a:pt x="1122680" y="1447800"/>
                    <a:pt x="723900" y="1447800"/>
                  </a:cubicBezTo>
                  <a:cubicBezTo>
                    <a:pt x="325120" y="1447800"/>
                    <a:pt x="0" y="1123950"/>
                    <a:pt x="0" y="723900"/>
                  </a:cubicBezTo>
                  <a:close/>
                </a:path>
              </a:pathLst>
            </a:custGeom>
            <a:blipFill>
              <a:blip r:embed="rId4"/>
              <a:stretch>
                <a:fillRect l="-29053" t="-94910" r="-36316" b="-28311"/>
              </a:stretch>
            </a:blipFill>
          </p:spPr>
        </p:sp>
        <p:sp>
          <p:nvSpPr>
            <p:cNvPr name="Freeform 9" id="9"/>
            <p:cNvSpPr/>
            <p:nvPr/>
          </p:nvSpPr>
          <p:spPr>
            <a:xfrm flipH="false" flipV="false" rot="0">
              <a:off x="1088390" y="4250690"/>
              <a:ext cx="1447800" cy="1447800"/>
            </a:xfrm>
            <a:custGeom>
              <a:avLst/>
              <a:gdLst/>
              <a:ahLst/>
              <a:cxnLst/>
              <a:rect r="r" b="b" t="t" l="l"/>
              <a:pathLst>
                <a:path h="1447800" w="1447800">
                  <a:moveTo>
                    <a:pt x="723900" y="1447800"/>
                  </a:moveTo>
                  <a:cubicBezTo>
                    <a:pt x="325120" y="1447800"/>
                    <a:pt x="0" y="1122680"/>
                    <a:pt x="0" y="723900"/>
                  </a:cubicBezTo>
                  <a:cubicBezTo>
                    <a:pt x="0" y="325120"/>
                    <a:pt x="325120" y="0"/>
                    <a:pt x="723900" y="0"/>
                  </a:cubicBezTo>
                  <a:cubicBezTo>
                    <a:pt x="1122680" y="0"/>
                    <a:pt x="1447800" y="325120"/>
                    <a:pt x="1447800" y="723900"/>
                  </a:cubicBezTo>
                  <a:cubicBezTo>
                    <a:pt x="1447800" y="1123950"/>
                    <a:pt x="1122680" y="1447800"/>
                    <a:pt x="723900" y="1447800"/>
                  </a:cubicBezTo>
                  <a:close/>
                </a:path>
              </a:pathLst>
            </a:custGeom>
            <a:blipFill>
              <a:blip r:embed="rId5"/>
              <a:stretch>
                <a:fillRect l="-64645" t="-26684" r="-39735" b="-9484"/>
              </a:stretch>
            </a:blipFill>
          </p:spPr>
        </p:sp>
        <p:sp>
          <p:nvSpPr>
            <p:cNvPr name="Freeform 10" id="10"/>
            <p:cNvSpPr/>
            <p:nvPr/>
          </p:nvSpPr>
          <p:spPr>
            <a:xfrm flipH="false" flipV="false" rot="0">
              <a:off x="3567430" y="4250690"/>
              <a:ext cx="1447800" cy="1447800"/>
            </a:xfrm>
            <a:custGeom>
              <a:avLst/>
              <a:gdLst/>
              <a:ahLst/>
              <a:cxnLst/>
              <a:rect r="r" b="b" t="t" l="l"/>
              <a:pathLst>
                <a:path h="1447800" w="1447800">
                  <a:moveTo>
                    <a:pt x="1447800" y="723900"/>
                  </a:moveTo>
                  <a:cubicBezTo>
                    <a:pt x="1447800" y="1122680"/>
                    <a:pt x="1122680" y="1447800"/>
                    <a:pt x="723900" y="1447800"/>
                  </a:cubicBezTo>
                  <a:cubicBezTo>
                    <a:pt x="325120" y="1447800"/>
                    <a:pt x="0" y="1122680"/>
                    <a:pt x="0" y="723900"/>
                  </a:cubicBezTo>
                  <a:cubicBezTo>
                    <a:pt x="0" y="325120"/>
                    <a:pt x="325120" y="0"/>
                    <a:pt x="723900" y="0"/>
                  </a:cubicBezTo>
                  <a:cubicBezTo>
                    <a:pt x="1123950" y="0"/>
                    <a:pt x="1447800" y="325120"/>
                    <a:pt x="1447800" y="723900"/>
                  </a:cubicBezTo>
                  <a:close/>
                </a:path>
              </a:pathLst>
            </a:custGeom>
            <a:blipFill>
              <a:blip r:embed="rId6"/>
              <a:stretch>
                <a:fillRect l="0" t="-25046" r="0" b="-25046"/>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249363" y="7053341"/>
            <a:ext cx="2719891" cy="2632956"/>
            <a:chOff x="0" y="0"/>
            <a:chExt cx="6238240" cy="6038850"/>
          </a:xfrm>
        </p:grpSpPr>
        <p:sp>
          <p:nvSpPr>
            <p:cNvPr name="Freeform 3" id="3"/>
            <p:cNvSpPr/>
            <p:nvPr/>
          </p:nvSpPr>
          <p:spPr>
            <a:xfrm flipH="false" flipV="false" rot="0">
              <a:off x="91440" y="158750"/>
              <a:ext cx="5918200" cy="5720080"/>
            </a:xfrm>
            <a:custGeom>
              <a:avLst/>
              <a:gdLst/>
              <a:ahLst/>
              <a:cxnLst/>
              <a:rect r="r" b="b" t="t" l="l"/>
              <a:pathLst>
                <a:path h="5720080" w="5918200">
                  <a:moveTo>
                    <a:pt x="5013960" y="3289300"/>
                  </a:moveTo>
                  <a:cubicBezTo>
                    <a:pt x="5511800" y="3289300"/>
                    <a:pt x="5918200" y="2884170"/>
                    <a:pt x="5918200" y="2385060"/>
                  </a:cubicBezTo>
                  <a:cubicBezTo>
                    <a:pt x="5918200" y="1885950"/>
                    <a:pt x="5513070" y="1480820"/>
                    <a:pt x="5013960" y="1480820"/>
                  </a:cubicBezTo>
                  <a:cubicBezTo>
                    <a:pt x="4742180" y="1480820"/>
                    <a:pt x="4498340" y="1601470"/>
                    <a:pt x="4331970" y="1791970"/>
                  </a:cubicBezTo>
                  <a:lnTo>
                    <a:pt x="3737610" y="1360170"/>
                  </a:lnTo>
                  <a:cubicBezTo>
                    <a:pt x="3816350" y="1226820"/>
                    <a:pt x="3860800" y="1070610"/>
                    <a:pt x="3860800" y="904240"/>
                  </a:cubicBezTo>
                  <a:cubicBezTo>
                    <a:pt x="3860800" y="406400"/>
                    <a:pt x="3455670" y="0"/>
                    <a:pt x="2956560" y="0"/>
                  </a:cubicBezTo>
                  <a:cubicBezTo>
                    <a:pt x="2457450" y="0"/>
                    <a:pt x="2052320" y="405130"/>
                    <a:pt x="2052320" y="904240"/>
                  </a:cubicBezTo>
                  <a:cubicBezTo>
                    <a:pt x="2052320" y="1070610"/>
                    <a:pt x="2098040" y="1225550"/>
                    <a:pt x="2175510" y="1360170"/>
                  </a:cubicBezTo>
                  <a:lnTo>
                    <a:pt x="1583690" y="1789430"/>
                  </a:lnTo>
                  <a:cubicBezTo>
                    <a:pt x="1417320" y="1600200"/>
                    <a:pt x="1174750" y="1480820"/>
                    <a:pt x="904240" y="1480820"/>
                  </a:cubicBezTo>
                  <a:cubicBezTo>
                    <a:pt x="406400" y="1480820"/>
                    <a:pt x="0" y="1885950"/>
                    <a:pt x="0" y="2385060"/>
                  </a:cubicBezTo>
                  <a:cubicBezTo>
                    <a:pt x="0" y="2884170"/>
                    <a:pt x="405130" y="3289300"/>
                    <a:pt x="904240" y="3289300"/>
                  </a:cubicBezTo>
                  <a:cubicBezTo>
                    <a:pt x="966470" y="3289300"/>
                    <a:pt x="1028700" y="3282950"/>
                    <a:pt x="1087120" y="3270250"/>
                  </a:cubicBezTo>
                  <a:lnTo>
                    <a:pt x="1324610" y="4001770"/>
                  </a:lnTo>
                  <a:cubicBezTo>
                    <a:pt x="1022350" y="4147820"/>
                    <a:pt x="814070" y="4457700"/>
                    <a:pt x="814070" y="4815840"/>
                  </a:cubicBezTo>
                  <a:cubicBezTo>
                    <a:pt x="814070" y="5313680"/>
                    <a:pt x="1219200" y="5720080"/>
                    <a:pt x="1718310" y="5720080"/>
                  </a:cubicBezTo>
                  <a:cubicBezTo>
                    <a:pt x="2186940" y="5720080"/>
                    <a:pt x="2571750" y="5361940"/>
                    <a:pt x="2617470" y="4906010"/>
                  </a:cubicBezTo>
                  <a:lnTo>
                    <a:pt x="3298190" y="4906010"/>
                  </a:lnTo>
                  <a:cubicBezTo>
                    <a:pt x="3343910" y="5361940"/>
                    <a:pt x="3729990" y="5720080"/>
                    <a:pt x="4197350" y="5720080"/>
                  </a:cubicBezTo>
                  <a:cubicBezTo>
                    <a:pt x="4695190" y="5720080"/>
                    <a:pt x="5101590" y="5314950"/>
                    <a:pt x="5101590" y="4815840"/>
                  </a:cubicBezTo>
                  <a:cubicBezTo>
                    <a:pt x="5101590" y="4456430"/>
                    <a:pt x="4890770" y="4145280"/>
                    <a:pt x="4585970" y="3999230"/>
                  </a:cubicBezTo>
                  <a:lnTo>
                    <a:pt x="4823460" y="3268980"/>
                  </a:lnTo>
                  <a:cubicBezTo>
                    <a:pt x="4886960" y="3281680"/>
                    <a:pt x="4949190" y="3289300"/>
                    <a:pt x="5013960" y="3289300"/>
                  </a:cubicBezTo>
                  <a:close/>
                  <a:moveTo>
                    <a:pt x="4419600" y="3939540"/>
                  </a:moveTo>
                  <a:cubicBezTo>
                    <a:pt x="4349750" y="3921760"/>
                    <a:pt x="4276090" y="3912870"/>
                    <a:pt x="4201160" y="3912870"/>
                  </a:cubicBezTo>
                  <a:cubicBezTo>
                    <a:pt x="3732530" y="3912870"/>
                    <a:pt x="3347720" y="4271010"/>
                    <a:pt x="3302000" y="4726940"/>
                  </a:cubicBezTo>
                  <a:lnTo>
                    <a:pt x="2621280" y="4726940"/>
                  </a:lnTo>
                  <a:cubicBezTo>
                    <a:pt x="2575560" y="4271010"/>
                    <a:pt x="2189480" y="3912870"/>
                    <a:pt x="1722120" y="3912870"/>
                  </a:cubicBezTo>
                  <a:cubicBezTo>
                    <a:pt x="1644650" y="3912870"/>
                    <a:pt x="1569720" y="3923030"/>
                    <a:pt x="1498600" y="3940810"/>
                  </a:cubicBezTo>
                  <a:lnTo>
                    <a:pt x="1263650" y="3216910"/>
                  </a:lnTo>
                  <a:cubicBezTo>
                    <a:pt x="1586230" y="3078480"/>
                    <a:pt x="1812290" y="2758440"/>
                    <a:pt x="1812290" y="2386330"/>
                  </a:cubicBezTo>
                  <a:cubicBezTo>
                    <a:pt x="1812290" y="2222500"/>
                    <a:pt x="1769110" y="2070100"/>
                    <a:pt x="1692910" y="1938020"/>
                  </a:cubicBezTo>
                  <a:lnTo>
                    <a:pt x="2286000" y="1507490"/>
                  </a:lnTo>
                  <a:cubicBezTo>
                    <a:pt x="2451100" y="1692910"/>
                    <a:pt x="2692400" y="1809750"/>
                    <a:pt x="2960370" y="1809750"/>
                  </a:cubicBezTo>
                  <a:cubicBezTo>
                    <a:pt x="3228340" y="1809750"/>
                    <a:pt x="3468370" y="1692910"/>
                    <a:pt x="3634740" y="1507490"/>
                  </a:cubicBezTo>
                  <a:lnTo>
                    <a:pt x="4231640" y="1940560"/>
                  </a:lnTo>
                  <a:cubicBezTo>
                    <a:pt x="4156710" y="2072640"/>
                    <a:pt x="4113530" y="2225040"/>
                    <a:pt x="4113530" y="2386330"/>
                  </a:cubicBezTo>
                  <a:cubicBezTo>
                    <a:pt x="4113530" y="2757170"/>
                    <a:pt x="4338321" y="3075940"/>
                    <a:pt x="4658360" y="3215640"/>
                  </a:cubicBezTo>
                  <a:lnTo>
                    <a:pt x="4419601" y="3939540"/>
                  </a:lnTo>
                  <a:close/>
                </a:path>
              </a:pathLst>
            </a:custGeom>
            <a:solidFill>
              <a:srgbClr val="F7BC51"/>
            </a:solidFill>
          </p:spPr>
        </p:sp>
        <p:sp>
          <p:nvSpPr>
            <p:cNvPr name="Freeform 4" id="4"/>
            <p:cNvSpPr/>
            <p:nvPr/>
          </p:nvSpPr>
          <p:spPr>
            <a:xfrm flipH="false" flipV="false" rot="0">
              <a:off x="4381500" y="181991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2"/>
              <a:stretch>
                <a:fillRect l="-68110" t="0" r="-22706" b="-27132"/>
              </a:stretch>
            </a:blipFill>
          </p:spPr>
        </p:sp>
        <p:sp>
          <p:nvSpPr>
            <p:cNvPr name="Freeform 5" id="5"/>
            <p:cNvSpPr/>
            <p:nvPr/>
          </p:nvSpPr>
          <p:spPr>
            <a:xfrm flipH="false" flipV="false" rot="0">
              <a:off x="2325370" y="340360"/>
              <a:ext cx="1447800" cy="1447800"/>
            </a:xfrm>
            <a:custGeom>
              <a:avLst/>
              <a:gdLst/>
              <a:ahLst/>
              <a:cxnLst/>
              <a:rect r="r" b="b" t="t" l="l"/>
              <a:pathLst>
                <a:path h="1447800" w="1447800">
                  <a:moveTo>
                    <a:pt x="723900" y="0"/>
                  </a:moveTo>
                  <a:cubicBezTo>
                    <a:pt x="1122680" y="0"/>
                    <a:pt x="1447800" y="325120"/>
                    <a:pt x="1447800" y="723900"/>
                  </a:cubicBezTo>
                  <a:cubicBezTo>
                    <a:pt x="1447800" y="1122680"/>
                    <a:pt x="1122680" y="1447800"/>
                    <a:pt x="723900" y="1447800"/>
                  </a:cubicBezTo>
                  <a:cubicBezTo>
                    <a:pt x="325120" y="1447800"/>
                    <a:pt x="0" y="1122680"/>
                    <a:pt x="0" y="723900"/>
                  </a:cubicBezTo>
                  <a:cubicBezTo>
                    <a:pt x="0" y="325120"/>
                    <a:pt x="325120" y="0"/>
                    <a:pt x="723900" y="0"/>
                  </a:cubicBezTo>
                  <a:close/>
                </a:path>
              </a:pathLst>
            </a:custGeom>
            <a:blipFill>
              <a:blip r:embed="rId3"/>
              <a:stretch>
                <a:fillRect l="-122366" t="-93638" r="-182892" b="-76533"/>
              </a:stretch>
            </a:blipFill>
          </p:spPr>
        </p:sp>
        <p:sp>
          <p:nvSpPr>
            <p:cNvPr name="Freeform 6" id="6"/>
            <p:cNvSpPr/>
            <p:nvPr/>
          </p:nvSpPr>
          <p:spPr>
            <a:xfrm flipH="false" flipV="false" rot="0">
              <a:off x="274320" y="1819910"/>
              <a:ext cx="1447800" cy="1447800"/>
            </a:xfrm>
            <a:custGeom>
              <a:avLst/>
              <a:gdLst/>
              <a:ahLst/>
              <a:cxnLst/>
              <a:rect r="r" b="b" t="t" l="l"/>
              <a:pathLst>
                <a:path h="1447800" w="1447800">
                  <a:moveTo>
                    <a:pt x="0" y="723900"/>
                  </a:moveTo>
                  <a:cubicBezTo>
                    <a:pt x="0" y="325120"/>
                    <a:pt x="325120" y="0"/>
                    <a:pt x="723900" y="0"/>
                  </a:cubicBezTo>
                  <a:cubicBezTo>
                    <a:pt x="1122680" y="0"/>
                    <a:pt x="1447800" y="325120"/>
                    <a:pt x="1447800" y="723900"/>
                  </a:cubicBezTo>
                  <a:cubicBezTo>
                    <a:pt x="1447800" y="1122680"/>
                    <a:pt x="1122680" y="1447800"/>
                    <a:pt x="723900" y="1447800"/>
                  </a:cubicBezTo>
                  <a:cubicBezTo>
                    <a:pt x="325120" y="1447800"/>
                    <a:pt x="0" y="1123950"/>
                    <a:pt x="0" y="723900"/>
                  </a:cubicBezTo>
                  <a:close/>
                </a:path>
              </a:pathLst>
            </a:custGeom>
            <a:blipFill>
              <a:blip r:embed="rId4"/>
              <a:stretch>
                <a:fillRect l="-29053" t="-94910" r="-36316" b="-28311"/>
              </a:stretch>
            </a:blipFill>
          </p:spPr>
        </p:sp>
        <p:sp>
          <p:nvSpPr>
            <p:cNvPr name="Freeform 7" id="7"/>
            <p:cNvSpPr/>
            <p:nvPr/>
          </p:nvSpPr>
          <p:spPr>
            <a:xfrm flipH="false" flipV="false" rot="0">
              <a:off x="1088390" y="4250690"/>
              <a:ext cx="1447800" cy="1447800"/>
            </a:xfrm>
            <a:custGeom>
              <a:avLst/>
              <a:gdLst/>
              <a:ahLst/>
              <a:cxnLst/>
              <a:rect r="r" b="b" t="t" l="l"/>
              <a:pathLst>
                <a:path h="1447800" w="1447800">
                  <a:moveTo>
                    <a:pt x="723900" y="1447800"/>
                  </a:moveTo>
                  <a:cubicBezTo>
                    <a:pt x="325120" y="1447800"/>
                    <a:pt x="0" y="1122680"/>
                    <a:pt x="0" y="723900"/>
                  </a:cubicBezTo>
                  <a:cubicBezTo>
                    <a:pt x="0" y="325120"/>
                    <a:pt x="325120" y="0"/>
                    <a:pt x="723900" y="0"/>
                  </a:cubicBezTo>
                  <a:cubicBezTo>
                    <a:pt x="1122680" y="0"/>
                    <a:pt x="1447800" y="325120"/>
                    <a:pt x="1447800" y="723900"/>
                  </a:cubicBezTo>
                  <a:cubicBezTo>
                    <a:pt x="1447800" y="1123950"/>
                    <a:pt x="1122680" y="1447800"/>
                    <a:pt x="723900" y="1447800"/>
                  </a:cubicBezTo>
                  <a:close/>
                </a:path>
              </a:pathLst>
            </a:custGeom>
            <a:blipFill>
              <a:blip r:embed="rId5"/>
              <a:stretch>
                <a:fillRect l="-64645" t="-26684" r="-39735" b="-9484"/>
              </a:stretch>
            </a:blipFill>
          </p:spPr>
        </p:sp>
        <p:sp>
          <p:nvSpPr>
            <p:cNvPr name="Freeform 8" id="8"/>
            <p:cNvSpPr/>
            <p:nvPr/>
          </p:nvSpPr>
          <p:spPr>
            <a:xfrm flipH="false" flipV="false" rot="0">
              <a:off x="3567430" y="4250690"/>
              <a:ext cx="1447800" cy="1447800"/>
            </a:xfrm>
            <a:custGeom>
              <a:avLst/>
              <a:gdLst/>
              <a:ahLst/>
              <a:cxnLst/>
              <a:rect r="r" b="b" t="t" l="l"/>
              <a:pathLst>
                <a:path h="1447800" w="1447800">
                  <a:moveTo>
                    <a:pt x="1447800" y="723900"/>
                  </a:moveTo>
                  <a:cubicBezTo>
                    <a:pt x="1447800" y="1122680"/>
                    <a:pt x="1122680" y="1447800"/>
                    <a:pt x="723900" y="1447800"/>
                  </a:cubicBezTo>
                  <a:cubicBezTo>
                    <a:pt x="325120" y="1447800"/>
                    <a:pt x="0" y="1122680"/>
                    <a:pt x="0" y="723900"/>
                  </a:cubicBezTo>
                  <a:cubicBezTo>
                    <a:pt x="0" y="325120"/>
                    <a:pt x="325120" y="0"/>
                    <a:pt x="723900" y="0"/>
                  </a:cubicBezTo>
                  <a:cubicBezTo>
                    <a:pt x="1123950" y="0"/>
                    <a:pt x="1447800" y="325120"/>
                    <a:pt x="1447800" y="723900"/>
                  </a:cubicBezTo>
                  <a:close/>
                </a:path>
              </a:pathLst>
            </a:custGeom>
            <a:blipFill>
              <a:blip r:embed="rId6"/>
              <a:stretch>
                <a:fillRect l="0" t="-25046" r="0" b="-25046"/>
              </a:stretch>
            </a:blipFill>
          </p:spPr>
        </p:sp>
      </p:grpSp>
      <p:sp>
        <p:nvSpPr>
          <p:cNvPr name="TextBox 9" id="9"/>
          <p:cNvSpPr txBox="true"/>
          <p:nvPr/>
        </p:nvSpPr>
        <p:spPr>
          <a:xfrm rot="0">
            <a:off x="440042" y="617217"/>
            <a:ext cx="16169267" cy="1171093"/>
          </a:xfrm>
          <a:prstGeom prst="rect">
            <a:avLst/>
          </a:prstGeom>
        </p:spPr>
        <p:txBody>
          <a:bodyPr anchor="t" rtlCol="false" tIns="0" lIns="0" bIns="0" rIns="0">
            <a:spAutoFit/>
          </a:bodyPr>
          <a:lstStyle/>
          <a:p>
            <a:pPr marL="0" indent="0" lvl="0">
              <a:lnSpc>
                <a:spcPts val="9033"/>
              </a:lnSpc>
            </a:pPr>
            <a:r>
              <a:rPr lang="en-US" sz="8212">
                <a:solidFill>
                  <a:srgbClr val="F1E9E9"/>
                </a:solidFill>
                <a:latin typeface="Open Sauce Semi-Bold"/>
              </a:rPr>
              <a:t>Introduction</a:t>
            </a:r>
          </a:p>
        </p:txBody>
      </p:sp>
      <p:sp>
        <p:nvSpPr>
          <p:cNvPr name="TextBox 10" id="10"/>
          <p:cNvSpPr txBox="true"/>
          <p:nvPr/>
        </p:nvSpPr>
        <p:spPr>
          <a:xfrm rot="0">
            <a:off x="514350" y="2029460"/>
            <a:ext cx="17259300" cy="5146929"/>
          </a:xfrm>
          <a:prstGeom prst="rect">
            <a:avLst/>
          </a:prstGeom>
        </p:spPr>
        <p:txBody>
          <a:bodyPr anchor="t" rtlCol="false" tIns="0" lIns="0" bIns="0" rIns="0">
            <a:spAutoFit/>
          </a:bodyPr>
          <a:lstStyle/>
          <a:p>
            <a:pPr>
              <a:lnSpc>
                <a:spcPts val="5088"/>
              </a:lnSpc>
            </a:pPr>
            <a:r>
              <a:rPr lang="en-US" sz="3200">
                <a:solidFill>
                  <a:srgbClr val="F1E9E9"/>
                </a:solidFill>
                <a:latin typeface="Agrandir"/>
              </a:rPr>
              <a:t>For further analysis, the proportional distribution of each crime rate is looked at to answer the research question: What crime is most popular. A year-on-year analysis of the crimes is equally focused on establishing a pattern over time. This tries to answer if crimes are increasing or decreasing over the recorded years. This analysis made use of chart.js in making powerful visualizations to answer the research questions. Also data  used for this analysis was housed in MongoDB.</a:t>
            </a:r>
          </a:p>
          <a:p>
            <a:pPr>
              <a:lnSpc>
                <a:spcPts val="5088"/>
              </a:lnSpc>
            </a:pPr>
            <a:r>
              <a:rPr lang="en-US" sz="3200">
                <a:solidFill>
                  <a:srgbClr val="F1E9E9"/>
                </a:solidFill>
                <a:latin typeface="Agrandir"/>
              </a:rPr>
              <a:t> </a:t>
            </a:r>
          </a:p>
          <a:p>
            <a:pPr>
              <a:lnSpc>
                <a:spcPts val="508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9209737"/>
            <a:ext cx="481538" cy="481538"/>
            <a:chOff x="0" y="0"/>
            <a:chExt cx="642051" cy="642051"/>
          </a:xfrm>
        </p:grpSpPr>
        <p:grpSp>
          <p:nvGrpSpPr>
            <p:cNvPr name="Group 3" id="3"/>
            <p:cNvGrpSpPr/>
            <p:nvPr/>
          </p:nvGrpSpPr>
          <p:grpSpPr>
            <a:xfrm rot="0">
              <a:off x="0" y="0"/>
              <a:ext cx="642051" cy="64205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name="Freeform 5" id="5"/>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673644" y="9209737"/>
            <a:ext cx="481538" cy="481538"/>
            <a:chOff x="0" y="0"/>
            <a:chExt cx="642051" cy="642051"/>
          </a:xfrm>
        </p:grpSpPr>
        <p:grpSp>
          <p:nvGrpSpPr>
            <p:cNvPr name="Group 7" id="7"/>
            <p:cNvGrpSpPr/>
            <p:nvPr/>
          </p:nvGrpSpPr>
          <p:grpSpPr>
            <a:xfrm rot="0">
              <a:off x="0" y="0"/>
              <a:ext cx="642051" cy="64205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9" id="9"/>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2318588" y="9209737"/>
            <a:ext cx="481538" cy="481538"/>
            <a:chOff x="0" y="0"/>
            <a:chExt cx="642051" cy="642051"/>
          </a:xfrm>
        </p:grpSpPr>
        <p:grpSp>
          <p:nvGrpSpPr>
            <p:cNvPr name="Group 11" id="11"/>
            <p:cNvGrpSpPr/>
            <p:nvPr/>
          </p:nvGrpSpPr>
          <p:grpSpPr>
            <a:xfrm rot="0">
              <a:off x="0" y="0"/>
              <a:ext cx="642051" cy="64205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13" id="13"/>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4" id="14"/>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0432608" y="2296736"/>
            <a:ext cx="6797018" cy="6961564"/>
          </a:xfrm>
          <a:custGeom>
            <a:avLst/>
            <a:gdLst/>
            <a:ahLst/>
            <a:cxnLst/>
            <a:rect r="r" b="b" t="t" l="l"/>
            <a:pathLst>
              <a:path h="6961564" w="6797018">
                <a:moveTo>
                  <a:pt x="0" y="0"/>
                </a:moveTo>
                <a:lnTo>
                  <a:pt x="6797018" y="0"/>
                </a:lnTo>
                <a:lnTo>
                  <a:pt x="6797018" y="6961564"/>
                </a:lnTo>
                <a:lnTo>
                  <a:pt x="0" y="69615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1028700" y="2534083"/>
            <a:ext cx="8838209" cy="3243436"/>
            <a:chOff x="0" y="0"/>
            <a:chExt cx="11784279" cy="4324581"/>
          </a:xfrm>
        </p:grpSpPr>
        <p:sp>
          <p:nvSpPr>
            <p:cNvPr name="TextBox 17" id="17"/>
            <p:cNvSpPr txBox="true"/>
            <p:nvPr/>
          </p:nvSpPr>
          <p:spPr>
            <a:xfrm rot="0">
              <a:off x="0" y="85725"/>
              <a:ext cx="11784279" cy="3207810"/>
            </a:xfrm>
            <a:prstGeom prst="rect">
              <a:avLst/>
            </a:prstGeom>
          </p:spPr>
          <p:txBody>
            <a:bodyPr anchor="t" rtlCol="false" tIns="0" lIns="0" bIns="0" rIns="0">
              <a:spAutoFit/>
            </a:bodyPr>
            <a:lstStyle/>
            <a:p>
              <a:pPr marL="0" indent="0" lvl="0">
                <a:lnSpc>
                  <a:spcPts val="9350"/>
                </a:lnSpc>
              </a:pPr>
              <a:r>
                <a:rPr lang="en-US" sz="8500">
                  <a:solidFill>
                    <a:srgbClr val="F1E9E9"/>
                  </a:solidFill>
                  <a:latin typeface="Open Sauce Semi-Bold"/>
                </a:rPr>
                <a:t>Crime Rate Analysis</a:t>
              </a:r>
            </a:p>
          </p:txBody>
        </p:sp>
        <p:sp>
          <p:nvSpPr>
            <p:cNvPr name="TextBox 18" id="18"/>
            <p:cNvSpPr txBox="true"/>
            <p:nvPr/>
          </p:nvSpPr>
          <p:spPr>
            <a:xfrm rot="0">
              <a:off x="0" y="3648306"/>
              <a:ext cx="11784279" cy="676275"/>
            </a:xfrm>
            <a:prstGeom prst="rect">
              <a:avLst/>
            </a:prstGeom>
          </p:spPr>
          <p:txBody>
            <a:bodyPr anchor="t" rtlCol="false" tIns="0" lIns="0" bIns="0" rIns="0">
              <a:spAutoFit/>
            </a:bodyPr>
            <a:lstStyle/>
            <a:p>
              <a:pPr marL="0" indent="0" lvl="0">
                <a:lnSpc>
                  <a:spcPts val="4200"/>
                </a:lnSpc>
                <a:spcBef>
                  <a:spcPct val="0"/>
                </a:spcBef>
              </a:pPr>
              <a:r>
                <a:rPr lang="en-US" sz="3000">
                  <a:solidFill>
                    <a:srgbClr val="F1E9E9"/>
                  </a:solidFill>
                  <a:latin typeface="Open Sauce"/>
                </a:rPr>
                <a:t>Understanding community safety trends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1438275"/>
            <a:ext cx="1202667" cy="0"/>
          </a:xfrm>
          <a:prstGeom prst="line">
            <a:avLst/>
          </a:prstGeom>
          <a:ln cap="flat" w="47625">
            <a:solidFill>
              <a:srgbClr val="582CED"/>
            </a:solidFill>
            <a:prstDash val="solid"/>
            <a:headEnd type="none" len="sm" w="sm"/>
            <a:tailEnd type="none" len="sm" w="sm"/>
          </a:ln>
        </p:spPr>
      </p:sp>
      <p:sp>
        <p:nvSpPr>
          <p:cNvPr name="Freeform 3" id="3"/>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415788" y="1928321"/>
            <a:ext cx="4169970" cy="2912087"/>
          </a:xfrm>
          <a:custGeom>
            <a:avLst/>
            <a:gdLst/>
            <a:ahLst/>
            <a:cxnLst/>
            <a:rect r="r" b="b" t="t" l="l"/>
            <a:pathLst>
              <a:path h="2912087" w="4169970">
                <a:moveTo>
                  <a:pt x="0" y="0"/>
                </a:moveTo>
                <a:lnTo>
                  <a:pt x="4169971" y="0"/>
                </a:lnTo>
                <a:lnTo>
                  <a:pt x="4169971" y="2912087"/>
                </a:lnTo>
                <a:lnTo>
                  <a:pt x="0" y="2912087"/>
                </a:lnTo>
                <a:lnTo>
                  <a:pt x="0" y="0"/>
                </a:lnTo>
                <a:close/>
              </a:path>
            </a:pathLst>
          </a:custGeom>
          <a:blipFill>
            <a:blip r:embed="rId4"/>
            <a:stretch>
              <a:fillRect l="0" t="0" r="0" b="0"/>
            </a:stretch>
          </a:blipFill>
        </p:spPr>
      </p:sp>
      <p:sp>
        <p:nvSpPr>
          <p:cNvPr name="Freeform 5" id="5"/>
          <p:cNvSpPr/>
          <p:nvPr/>
        </p:nvSpPr>
        <p:spPr>
          <a:xfrm flipH="false" flipV="false" rot="0">
            <a:off x="10919163" y="1928321"/>
            <a:ext cx="6875449" cy="6857163"/>
          </a:xfrm>
          <a:custGeom>
            <a:avLst/>
            <a:gdLst/>
            <a:ahLst/>
            <a:cxnLst/>
            <a:rect r="r" b="b" t="t" l="l"/>
            <a:pathLst>
              <a:path h="6857163" w="6875449">
                <a:moveTo>
                  <a:pt x="0" y="0"/>
                </a:moveTo>
                <a:lnTo>
                  <a:pt x="6875449" y="0"/>
                </a:lnTo>
                <a:lnTo>
                  <a:pt x="6875449" y="6857163"/>
                </a:lnTo>
                <a:lnTo>
                  <a:pt x="0" y="6857163"/>
                </a:lnTo>
                <a:lnTo>
                  <a:pt x="0" y="0"/>
                </a:lnTo>
                <a:close/>
              </a:path>
            </a:pathLst>
          </a:custGeom>
          <a:blipFill>
            <a:blip r:embed="rId5"/>
            <a:stretch>
              <a:fillRect l="0" t="0" r="0" b="0"/>
            </a:stretch>
          </a:blipFill>
        </p:spPr>
      </p:sp>
      <p:sp>
        <p:nvSpPr>
          <p:cNvPr name="TextBox 6" id="6"/>
          <p:cNvSpPr txBox="true"/>
          <p:nvPr/>
        </p:nvSpPr>
        <p:spPr>
          <a:xfrm rot="0">
            <a:off x="1028700" y="981075"/>
            <a:ext cx="5201984" cy="349249"/>
          </a:xfrm>
          <a:prstGeom prst="rect">
            <a:avLst/>
          </a:prstGeom>
        </p:spPr>
        <p:txBody>
          <a:bodyPr anchor="t" rtlCol="false" tIns="0" lIns="0" bIns="0" rIns="0">
            <a:spAutoFit/>
          </a:bodyPr>
          <a:lstStyle/>
          <a:p>
            <a:pPr marL="0" indent="0" lvl="0">
              <a:lnSpc>
                <a:spcPts val="2800"/>
              </a:lnSpc>
            </a:pPr>
            <a:r>
              <a:rPr lang="en-US" sz="2000" u="none">
                <a:solidFill>
                  <a:srgbClr val="F1E9E9"/>
                </a:solidFill>
                <a:latin typeface="Open Sauce"/>
              </a:rPr>
              <a:t>Crime Insights</a:t>
            </a:r>
          </a:p>
        </p:txBody>
      </p:sp>
      <p:sp>
        <p:nvSpPr>
          <p:cNvPr name="TextBox 7" id="7"/>
          <p:cNvSpPr txBox="true"/>
          <p:nvPr/>
        </p:nvSpPr>
        <p:spPr>
          <a:xfrm rot="0">
            <a:off x="556579" y="1972196"/>
            <a:ext cx="5525835" cy="2219325"/>
          </a:xfrm>
          <a:prstGeom prst="rect">
            <a:avLst/>
          </a:prstGeom>
        </p:spPr>
        <p:txBody>
          <a:bodyPr anchor="t" rtlCol="false" tIns="0" lIns="0" bIns="0" rIns="0">
            <a:spAutoFit/>
          </a:bodyPr>
          <a:lstStyle/>
          <a:p>
            <a:pPr algn="l" marL="0" indent="0" lvl="0">
              <a:lnSpc>
                <a:spcPts val="5880"/>
              </a:lnSpc>
              <a:spcBef>
                <a:spcPct val="0"/>
              </a:spcBef>
            </a:pPr>
            <a:r>
              <a:rPr lang="en-US" sz="4900" u="none">
                <a:solidFill>
                  <a:srgbClr val="F1E9E9"/>
                </a:solidFill>
                <a:latin typeface="Open Sauce Semi-Bold"/>
              </a:rPr>
              <a:t>Exploring Trends in Crime Rates Analysis </a:t>
            </a:r>
          </a:p>
        </p:txBody>
      </p:sp>
      <p:sp>
        <p:nvSpPr>
          <p:cNvPr name="TextBox 8" id="8"/>
          <p:cNvSpPr txBox="true"/>
          <p:nvPr/>
        </p:nvSpPr>
        <p:spPr>
          <a:xfrm rot="0">
            <a:off x="427887" y="4620146"/>
            <a:ext cx="5525835" cy="4225031"/>
          </a:xfrm>
          <a:prstGeom prst="rect">
            <a:avLst/>
          </a:prstGeom>
        </p:spPr>
        <p:txBody>
          <a:bodyPr anchor="t" rtlCol="false" tIns="0" lIns="0" bIns="0" rIns="0">
            <a:spAutoFit/>
          </a:bodyPr>
          <a:lstStyle/>
          <a:p>
            <a:pPr algn="just" marL="431805" indent="-215903" lvl="1">
              <a:lnSpc>
                <a:spcPts val="2800"/>
              </a:lnSpc>
              <a:buFont typeface="Arial"/>
              <a:buChar char="•"/>
            </a:pPr>
            <a:r>
              <a:rPr lang="en-US" sz="2000">
                <a:solidFill>
                  <a:srgbClr val="F1E9E9"/>
                </a:solidFill>
                <a:latin typeface="Open Sauce"/>
              </a:rPr>
              <a:t>This doughnut chart uses the library chart.js.</a:t>
            </a:r>
          </a:p>
          <a:p>
            <a:pPr algn="just" marL="431805" indent="-215903" lvl="1">
              <a:lnSpc>
                <a:spcPts val="2800"/>
              </a:lnSpc>
              <a:buFont typeface="Arial"/>
              <a:buChar char="•"/>
            </a:pPr>
            <a:r>
              <a:rPr lang="en-US" sz="2000">
                <a:solidFill>
                  <a:srgbClr val="F1E9E9"/>
                </a:solidFill>
                <a:latin typeface="Open Sauce"/>
              </a:rPr>
              <a:t>This is the whole Toronto City data representation. </a:t>
            </a:r>
          </a:p>
          <a:p>
            <a:pPr algn="just" marL="431805" indent="-215903" lvl="1">
              <a:lnSpc>
                <a:spcPts val="2800"/>
              </a:lnSpc>
              <a:buFont typeface="Arial"/>
              <a:buChar char="•"/>
            </a:pPr>
            <a:r>
              <a:rPr lang="en-US" sz="2000">
                <a:solidFill>
                  <a:srgbClr val="F1E9E9"/>
                </a:solidFill>
                <a:latin typeface="Open Sauce"/>
              </a:rPr>
              <a:t>Overall </a:t>
            </a:r>
            <a:r>
              <a:rPr lang="en-US" sz="2000">
                <a:solidFill>
                  <a:srgbClr val="F1E9E9"/>
                </a:solidFill>
                <a:latin typeface="Open Sauce Bold Italics"/>
              </a:rPr>
              <a:t>shooting </a:t>
            </a:r>
            <a:r>
              <a:rPr lang="en-US" sz="2000">
                <a:solidFill>
                  <a:srgbClr val="F1E9E9"/>
                </a:solidFill>
                <a:latin typeface="Open Sauce"/>
              </a:rPr>
              <a:t>seems to be the lowest segment in most of the neighborhoods and </a:t>
            </a:r>
            <a:r>
              <a:rPr lang="en-US" sz="2000">
                <a:solidFill>
                  <a:srgbClr val="F1E9E9"/>
                </a:solidFill>
                <a:latin typeface="Open Sauce Bold Italics"/>
              </a:rPr>
              <a:t>breakenter </a:t>
            </a:r>
            <a:r>
              <a:rPr lang="en-US" sz="2000">
                <a:solidFill>
                  <a:srgbClr val="F1E9E9"/>
                </a:solidFill>
                <a:latin typeface="Open Sauce"/>
              </a:rPr>
              <a:t>seems to be the highest occurring crime.</a:t>
            </a:r>
          </a:p>
          <a:p>
            <a:pPr algn="just" marL="431805" indent="-215903" lvl="1">
              <a:lnSpc>
                <a:spcPts val="2800"/>
              </a:lnSpc>
              <a:buFont typeface="Arial"/>
              <a:buChar char="•"/>
            </a:pPr>
            <a:r>
              <a:rPr lang="en-US" sz="2000">
                <a:solidFill>
                  <a:srgbClr val="F1E9E9"/>
                </a:solidFill>
                <a:latin typeface="Open Sauce"/>
              </a:rPr>
              <a:t>This would be resourceful in finding which areas need more attention towards what crime and can aid in prevention and protection measures.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7804702" cy="9723405"/>
            <a:chOff x="0" y="0"/>
            <a:chExt cx="1509556" cy="1880664"/>
          </a:xfrm>
        </p:grpSpPr>
        <p:sp>
          <p:nvSpPr>
            <p:cNvPr name="Freeform 3" id="3"/>
            <p:cNvSpPr/>
            <p:nvPr/>
          </p:nvSpPr>
          <p:spPr>
            <a:xfrm flipH="false" flipV="false" rot="0">
              <a:off x="0" y="0"/>
              <a:ext cx="1509556" cy="1880664"/>
            </a:xfrm>
            <a:custGeom>
              <a:avLst/>
              <a:gdLst/>
              <a:ahLst/>
              <a:cxnLst/>
              <a:rect r="r" b="b" t="t" l="l"/>
              <a:pathLst>
                <a:path h="1880664" w="1509556">
                  <a:moveTo>
                    <a:pt x="1385096" y="1880664"/>
                  </a:moveTo>
                  <a:lnTo>
                    <a:pt x="124460" y="1880664"/>
                  </a:lnTo>
                  <a:cubicBezTo>
                    <a:pt x="55880" y="1880664"/>
                    <a:pt x="0" y="1824784"/>
                    <a:pt x="0" y="1756204"/>
                  </a:cubicBezTo>
                  <a:lnTo>
                    <a:pt x="0" y="124460"/>
                  </a:lnTo>
                  <a:cubicBezTo>
                    <a:pt x="0" y="55880"/>
                    <a:pt x="55880" y="0"/>
                    <a:pt x="124460" y="0"/>
                  </a:cubicBezTo>
                  <a:lnTo>
                    <a:pt x="1385096" y="0"/>
                  </a:lnTo>
                  <a:cubicBezTo>
                    <a:pt x="1453676" y="0"/>
                    <a:pt x="1509556" y="55880"/>
                    <a:pt x="1509556" y="124460"/>
                  </a:cubicBezTo>
                  <a:lnTo>
                    <a:pt x="1509556" y="1756204"/>
                  </a:lnTo>
                  <a:cubicBezTo>
                    <a:pt x="1509556" y="1824784"/>
                    <a:pt x="1453676" y="1880664"/>
                    <a:pt x="1385096" y="1880664"/>
                  </a:cubicBezTo>
                  <a:close/>
                </a:path>
              </a:pathLst>
            </a:custGeom>
            <a:solidFill>
              <a:srgbClr val="1B1B1B"/>
            </a:solidFill>
          </p:spPr>
        </p:sp>
      </p:grpSp>
      <p:sp>
        <p:nvSpPr>
          <p:cNvPr name="Freeform 4" id="4"/>
          <p:cNvSpPr/>
          <p:nvPr/>
        </p:nvSpPr>
        <p:spPr>
          <a:xfrm flipH="false" flipV="false" rot="0">
            <a:off x="1028700" y="1028700"/>
            <a:ext cx="255713" cy="63928"/>
          </a:xfrm>
          <a:custGeom>
            <a:avLst/>
            <a:gdLst/>
            <a:ahLst/>
            <a:cxnLst/>
            <a:rect r="r" b="b" t="t" l="l"/>
            <a:pathLst>
              <a:path h="63928" w="255713">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475774" y="1416075"/>
            <a:ext cx="9224459" cy="6478619"/>
          </a:xfrm>
          <a:custGeom>
            <a:avLst/>
            <a:gdLst/>
            <a:ahLst/>
            <a:cxnLst/>
            <a:rect r="r" b="b" t="t" l="l"/>
            <a:pathLst>
              <a:path h="6478619" w="9224459">
                <a:moveTo>
                  <a:pt x="0" y="0"/>
                </a:moveTo>
                <a:lnTo>
                  <a:pt x="9224460" y="0"/>
                </a:lnTo>
                <a:lnTo>
                  <a:pt x="9224460" y="6478620"/>
                </a:lnTo>
                <a:lnTo>
                  <a:pt x="0" y="6478620"/>
                </a:lnTo>
                <a:lnTo>
                  <a:pt x="0" y="0"/>
                </a:lnTo>
                <a:close/>
              </a:path>
            </a:pathLst>
          </a:custGeom>
          <a:blipFill>
            <a:blip r:embed="rId4"/>
            <a:stretch>
              <a:fillRect l="0" t="0" r="0" b="0"/>
            </a:stretch>
          </a:blipFill>
        </p:spPr>
      </p:sp>
      <p:grpSp>
        <p:nvGrpSpPr>
          <p:cNvPr name="Group 6" id="6"/>
          <p:cNvGrpSpPr/>
          <p:nvPr/>
        </p:nvGrpSpPr>
        <p:grpSpPr>
          <a:xfrm rot="0">
            <a:off x="787598" y="1343515"/>
            <a:ext cx="5753100" cy="2594846"/>
            <a:chOff x="0" y="0"/>
            <a:chExt cx="7670800" cy="3459794"/>
          </a:xfrm>
        </p:grpSpPr>
        <p:sp>
          <p:nvSpPr>
            <p:cNvPr name="TextBox 7" id="7"/>
            <p:cNvSpPr txBox="true"/>
            <p:nvPr/>
          </p:nvSpPr>
          <p:spPr>
            <a:xfrm rot="0">
              <a:off x="0" y="9525"/>
              <a:ext cx="7670800" cy="1971675"/>
            </a:xfrm>
            <a:prstGeom prst="rect">
              <a:avLst/>
            </a:prstGeom>
          </p:spPr>
          <p:txBody>
            <a:bodyPr anchor="t" rtlCol="false" tIns="0" lIns="0" bIns="0" rIns="0">
              <a:spAutoFit/>
            </a:bodyPr>
            <a:lstStyle/>
            <a:p>
              <a:pPr algn="l" marL="0" indent="0" lvl="0">
                <a:lnSpc>
                  <a:spcPts val="5880"/>
                </a:lnSpc>
                <a:spcBef>
                  <a:spcPct val="0"/>
                </a:spcBef>
              </a:pPr>
              <a:r>
                <a:rPr lang="en-US" sz="4900" u="none">
                  <a:solidFill>
                    <a:srgbClr val="F1E9E9"/>
                  </a:solidFill>
                  <a:latin typeface="Open Sauce Semi-Bold"/>
                </a:rPr>
                <a:t>Impact of Crime Rates Over Time</a:t>
              </a:r>
            </a:p>
          </p:txBody>
        </p:sp>
        <p:sp>
          <p:nvSpPr>
            <p:cNvPr name="TextBox 8" id="8"/>
            <p:cNvSpPr txBox="true"/>
            <p:nvPr/>
          </p:nvSpPr>
          <p:spPr>
            <a:xfrm rot="0">
              <a:off x="0" y="2540104"/>
              <a:ext cx="6038715" cy="919691"/>
            </a:xfrm>
            <a:prstGeom prst="rect">
              <a:avLst/>
            </a:prstGeom>
          </p:spPr>
          <p:txBody>
            <a:bodyPr anchor="t" rtlCol="false" tIns="0" lIns="0" bIns="0" rIns="0">
              <a:spAutoFit/>
            </a:bodyPr>
            <a:lstStyle/>
            <a:p>
              <a:pPr marL="0" indent="0" lvl="0">
                <a:lnSpc>
                  <a:spcPts val="2800"/>
                </a:lnSpc>
              </a:pPr>
              <a:r>
                <a:rPr lang="en-US" sz="2000" u="none">
                  <a:solidFill>
                    <a:srgbClr val="F1E9E9"/>
                  </a:solidFill>
                  <a:latin typeface="Open Sauce"/>
                </a:rPr>
                <a:t>Exploring trends in criminal activity across different regions.</a:t>
              </a:r>
            </a:p>
          </p:txBody>
        </p:sp>
      </p:grpSp>
      <p:sp>
        <p:nvSpPr>
          <p:cNvPr name="TextBox 9" id="9"/>
          <p:cNvSpPr txBox="true"/>
          <p:nvPr/>
        </p:nvSpPr>
        <p:spPr>
          <a:xfrm rot="0">
            <a:off x="633843" y="4512510"/>
            <a:ext cx="7258748" cy="5012648"/>
          </a:xfrm>
          <a:prstGeom prst="rect">
            <a:avLst/>
          </a:prstGeom>
        </p:spPr>
        <p:txBody>
          <a:bodyPr anchor="t" rtlCol="false" tIns="0" lIns="0" bIns="0" rIns="0">
            <a:spAutoFit/>
          </a:bodyPr>
          <a:lstStyle/>
          <a:p>
            <a:pPr marL="537840" indent="-268920" lvl="1">
              <a:lnSpc>
                <a:spcPts val="4459"/>
              </a:lnSpc>
              <a:buFont typeface="Arial"/>
              <a:buChar char="•"/>
            </a:pPr>
            <a:r>
              <a:rPr lang="en-US" sz="2491">
                <a:solidFill>
                  <a:srgbClr val="F1E9E9"/>
                </a:solidFill>
                <a:latin typeface="Open Sauce Semi-Bold"/>
              </a:rPr>
              <a:t>Chart is selected to view the total of all the neighborhoods.</a:t>
            </a:r>
          </a:p>
          <a:p>
            <a:pPr marL="537840" indent="-268920" lvl="1">
              <a:lnSpc>
                <a:spcPts val="4459"/>
              </a:lnSpc>
              <a:buFont typeface="Arial"/>
              <a:buChar char="•"/>
            </a:pPr>
            <a:r>
              <a:rPr lang="en-US" sz="2491">
                <a:solidFill>
                  <a:srgbClr val="F1E9E9"/>
                </a:solidFill>
                <a:latin typeface="Open Sauce Semi-Bold"/>
              </a:rPr>
              <a:t>The line chart provides a comprehensive analysis of crime trends across different regions of Toronto, which can be valuable for individuals seeking to move into a new neighborhood</a:t>
            </a:r>
          </a:p>
          <a:p>
            <a:pPr marL="537840" indent="-268920" lvl="1">
              <a:lnSpc>
                <a:spcPts val="4459"/>
              </a:lnSpc>
              <a:buFont typeface="Arial"/>
              <a:buChar char="•"/>
            </a:pPr>
            <a:r>
              <a:rPr lang="en-US" sz="2491">
                <a:solidFill>
                  <a:srgbClr val="F1E9E9"/>
                </a:solidFill>
                <a:latin typeface="Open Sauce Semi-Bold"/>
              </a:rPr>
              <a:t>Highest crime is auto theft, then break and enter, bike theft and shooting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1438275"/>
            <a:ext cx="1202667" cy="0"/>
          </a:xfrm>
          <a:prstGeom prst="line">
            <a:avLst/>
          </a:prstGeom>
          <a:ln cap="flat" w="47625">
            <a:solidFill>
              <a:srgbClr val="582CED"/>
            </a:solidFill>
            <a:prstDash val="solid"/>
            <a:headEnd type="none" len="sm" w="sm"/>
            <a:tailEnd type="none" len="sm" w="sm"/>
          </a:ln>
        </p:spPr>
      </p:sp>
      <p:grpSp>
        <p:nvGrpSpPr>
          <p:cNvPr name="Group 3" id="3"/>
          <p:cNvGrpSpPr/>
          <p:nvPr/>
        </p:nvGrpSpPr>
        <p:grpSpPr>
          <a:xfrm rot="0">
            <a:off x="15487873" y="9239790"/>
            <a:ext cx="481538" cy="481538"/>
            <a:chOff x="0" y="0"/>
            <a:chExt cx="642051" cy="642051"/>
          </a:xfrm>
        </p:grpSpPr>
        <p:grpSp>
          <p:nvGrpSpPr>
            <p:cNvPr name="Group 4" id="4"/>
            <p:cNvGrpSpPr/>
            <p:nvPr/>
          </p:nvGrpSpPr>
          <p:grpSpPr>
            <a:xfrm rot="0">
              <a:off x="0" y="0"/>
              <a:ext cx="642051" cy="64205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6" id="6"/>
            <p:cNvSpPr/>
            <p:nvPr/>
          </p:nvSpPr>
          <p:spPr>
            <a:xfrm flipH="false" flipV="false" rot="0">
              <a:off x="175556" y="197377"/>
              <a:ext cx="290938" cy="247298"/>
            </a:xfrm>
            <a:custGeom>
              <a:avLst/>
              <a:gdLst/>
              <a:ahLst/>
              <a:cxnLst/>
              <a:rect r="r" b="b" t="t" l="l"/>
              <a:pathLst>
                <a:path h="247298" w="290938">
                  <a:moveTo>
                    <a:pt x="0" y="0"/>
                  </a:moveTo>
                  <a:lnTo>
                    <a:pt x="290939" y="0"/>
                  </a:lnTo>
                  <a:lnTo>
                    <a:pt x="290939" y="247297"/>
                  </a:lnTo>
                  <a:lnTo>
                    <a:pt x="0" y="247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16132817" y="9239790"/>
            <a:ext cx="481538" cy="481538"/>
            <a:chOff x="0" y="0"/>
            <a:chExt cx="642051" cy="642051"/>
          </a:xfrm>
        </p:grpSpPr>
        <p:grpSp>
          <p:nvGrpSpPr>
            <p:cNvPr name="Group 8" id="8"/>
            <p:cNvGrpSpPr/>
            <p:nvPr/>
          </p:nvGrpSpPr>
          <p:grpSpPr>
            <a:xfrm rot="0">
              <a:off x="0" y="0"/>
              <a:ext cx="642051" cy="64205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10" id="10"/>
            <p:cNvSpPr/>
            <p:nvPr/>
          </p:nvSpPr>
          <p:spPr>
            <a:xfrm flipH="false" flipV="false" rot="0">
              <a:off x="195802" y="197377"/>
              <a:ext cx="250447" cy="256988"/>
            </a:xfrm>
            <a:custGeom>
              <a:avLst/>
              <a:gdLst/>
              <a:ahLst/>
              <a:cxnLst/>
              <a:rect r="r" b="b" t="t" l="l"/>
              <a:pathLst>
                <a:path h="256988" w="250447">
                  <a:moveTo>
                    <a:pt x="0" y="0"/>
                  </a:moveTo>
                  <a:lnTo>
                    <a:pt x="250447" y="0"/>
                  </a:lnTo>
                  <a:lnTo>
                    <a:pt x="250447" y="256988"/>
                  </a:lnTo>
                  <a:lnTo>
                    <a:pt x="0" y="2569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16777762" y="9239790"/>
            <a:ext cx="481538" cy="481538"/>
            <a:chOff x="0" y="0"/>
            <a:chExt cx="642051" cy="642051"/>
          </a:xfrm>
        </p:grpSpPr>
        <p:grpSp>
          <p:nvGrpSpPr>
            <p:cNvPr name="Group 12" id="12"/>
            <p:cNvGrpSpPr/>
            <p:nvPr/>
          </p:nvGrpSpPr>
          <p:grpSpPr>
            <a:xfrm rot="0">
              <a:off x="0" y="0"/>
              <a:ext cx="642051" cy="642051"/>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name="Freeform 14" id="14"/>
            <p:cNvSpPr/>
            <p:nvPr/>
          </p:nvSpPr>
          <p:spPr>
            <a:xfrm flipH="false" flipV="false" rot="0">
              <a:off x="205355" y="192503"/>
              <a:ext cx="231341" cy="257046"/>
            </a:xfrm>
            <a:custGeom>
              <a:avLst/>
              <a:gdLst/>
              <a:ahLst/>
              <a:cxnLst/>
              <a:rect r="r" b="b" t="t" l="l"/>
              <a:pathLst>
                <a:path h="257046" w="231341">
                  <a:moveTo>
                    <a:pt x="0" y="0"/>
                  </a:moveTo>
                  <a:lnTo>
                    <a:pt x="231341" y="0"/>
                  </a:lnTo>
                  <a:lnTo>
                    <a:pt x="231341" y="257045"/>
                  </a:lnTo>
                  <a:lnTo>
                    <a:pt x="0" y="2570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5" id="15"/>
          <p:cNvSpPr txBox="true"/>
          <p:nvPr/>
        </p:nvSpPr>
        <p:spPr>
          <a:xfrm rot="0">
            <a:off x="1009650" y="971550"/>
            <a:ext cx="8856260" cy="481255"/>
          </a:xfrm>
          <a:prstGeom prst="rect">
            <a:avLst/>
          </a:prstGeom>
        </p:spPr>
        <p:txBody>
          <a:bodyPr anchor="t" rtlCol="false" tIns="0" lIns="0" bIns="0" rIns="0">
            <a:spAutoFit/>
          </a:bodyPr>
          <a:lstStyle/>
          <a:p>
            <a:pPr marL="0" indent="0" lvl="0">
              <a:lnSpc>
                <a:spcPts val="3920"/>
              </a:lnSpc>
            </a:pPr>
            <a:r>
              <a:rPr lang="en-US" sz="2800">
                <a:solidFill>
                  <a:srgbClr val="F1E9E9"/>
                </a:solidFill>
                <a:latin typeface="Open Sauce Bold"/>
              </a:rPr>
              <a:t>Crime Totals - Individual Crime Rates by area</a:t>
            </a:r>
          </a:p>
        </p:txBody>
      </p:sp>
      <p:grpSp>
        <p:nvGrpSpPr>
          <p:cNvPr name="Group 16" id="16"/>
          <p:cNvGrpSpPr/>
          <p:nvPr/>
        </p:nvGrpSpPr>
        <p:grpSpPr>
          <a:xfrm rot="0">
            <a:off x="1933291" y="1693443"/>
            <a:ext cx="14265748" cy="8214425"/>
            <a:chOff x="0" y="0"/>
            <a:chExt cx="19020998" cy="10952566"/>
          </a:xfrm>
        </p:grpSpPr>
        <p:sp>
          <p:nvSpPr>
            <p:cNvPr name="Freeform 17" id="17"/>
            <p:cNvSpPr/>
            <p:nvPr/>
          </p:nvSpPr>
          <p:spPr>
            <a:xfrm flipH="false" flipV="false" rot="0">
              <a:off x="207558" y="0"/>
              <a:ext cx="18813439" cy="5793270"/>
            </a:xfrm>
            <a:custGeom>
              <a:avLst/>
              <a:gdLst/>
              <a:ahLst/>
              <a:cxnLst/>
              <a:rect r="r" b="b" t="t" l="l"/>
              <a:pathLst>
                <a:path h="5793270" w="18813439">
                  <a:moveTo>
                    <a:pt x="0" y="0"/>
                  </a:moveTo>
                  <a:lnTo>
                    <a:pt x="18813440" y="0"/>
                  </a:lnTo>
                  <a:lnTo>
                    <a:pt x="18813440" y="5793270"/>
                  </a:lnTo>
                  <a:lnTo>
                    <a:pt x="0" y="5793270"/>
                  </a:lnTo>
                  <a:lnTo>
                    <a:pt x="0" y="0"/>
                  </a:lnTo>
                  <a:close/>
                </a:path>
              </a:pathLst>
            </a:custGeom>
            <a:blipFill>
              <a:blip r:embed="rId8"/>
              <a:stretch>
                <a:fillRect l="0" t="0" r="0" b="0"/>
              </a:stretch>
            </a:blipFill>
          </p:spPr>
        </p:sp>
        <p:sp>
          <p:nvSpPr>
            <p:cNvPr name="TextBox 18" id="18"/>
            <p:cNvSpPr txBox="true"/>
            <p:nvPr/>
          </p:nvSpPr>
          <p:spPr>
            <a:xfrm rot="0">
              <a:off x="0" y="6025045"/>
              <a:ext cx="18932701" cy="4927521"/>
            </a:xfrm>
            <a:prstGeom prst="rect">
              <a:avLst/>
            </a:prstGeom>
          </p:spPr>
          <p:txBody>
            <a:bodyPr anchor="t" rtlCol="false" tIns="0" lIns="0" bIns="0" rIns="0">
              <a:spAutoFit/>
            </a:bodyPr>
            <a:lstStyle/>
            <a:p>
              <a:pPr algn="just" marL="453388" indent="-226694" lvl="1">
                <a:lnSpc>
                  <a:spcPts val="2939"/>
                </a:lnSpc>
                <a:buFont typeface="Arial"/>
                <a:buChar char="•"/>
              </a:pPr>
              <a:r>
                <a:rPr lang="en-US" sz="2099">
                  <a:solidFill>
                    <a:srgbClr val="F1E9E9"/>
                  </a:solidFill>
                  <a:latin typeface="Open Sauce"/>
                </a:rPr>
                <a:t>E</a:t>
              </a:r>
              <a:r>
                <a:rPr lang="en-US" sz="2099">
                  <a:solidFill>
                    <a:srgbClr val="F1E9E9"/>
                  </a:solidFill>
                  <a:latin typeface="Open Sauce"/>
                </a:rPr>
                <a:t>ach bubble represents the magnitude of a particular crime rate, while the position of the bubble indicates its relationship Overall Total and the highest crime record for that given area.</a:t>
              </a:r>
            </a:p>
            <a:p>
              <a:pPr algn="just">
                <a:lnSpc>
                  <a:spcPts val="2939"/>
                </a:lnSpc>
              </a:pPr>
            </a:p>
            <a:p>
              <a:pPr algn="just" marL="453388" indent="-226694" lvl="1">
                <a:lnSpc>
                  <a:spcPts val="2939"/>
                </a:lnSpc>
                <a:spcBef>
                  <a:spcPct val="0"/>
                </a:spcBef>
                <a:buFont typeface="Arial"/>
                <a:buChar char="•"/>
              </a:pPr>
              <a:r>
                <a:rPr lang="en-US" sz="2099">
                  <a:solidFill>
                    <a:srgbClr val="F1E9E9"/>
                  </a:solidFill>
                  <a:latin typeface="Open Sauce"/>
                </a:rPr>
                <a:t>W</a:t>
              </a:r>
              <a:r>
                <a:rPr lang="en-US" sz="2099">
                  <a:solidFill>
                    <a:srgbClr val="F1E9E9"/>
                  </a:solidFill>
                  <a:latin typeface="Open Sauce"/>
                </a:rPr>
                <a:t>e can observe that certain neighborhoods have significantly larger bubbles, indicating higher crime rates. </a:t>
              </a:r>
            </a:p>
            <a:p>
              <a:pPr algn="just">
                <a:lnSpc>
                  <a:spcPts val="2939"/>
                </a:lnSpc>
                <a:spcBef>
                  <a:spcPct val="0"/>
                </a:spcBef>
              </a:pPr>
            </a:p>
            <a:p>
              <a:pPr algn="just" marL="453388" indent="-226694" lvl="1">
                <a:lnSpc>
                  <a:spcPts val="2939"/>
                </a:lnSpc>
                <a:spcBef>
                  <a:spcPct val="0"/>
                </a:spcBef>
                <a:buFont typeface="Arial"/>
                <a:buChar char="•"/>
              </a:pPr>
              <a:r>
                <a:rPr lang="en-US" sz="2099">
                  <a:solidFill>
                    <a:srgbClr val="F1E9E9"/>
                  </a:solidFill>
                  <a:latin typeface="Open Sauce"/>
                </a:rPr>
                <a:t>In some specific areas, we noticed clusters of bubbles, suggesting localized patterns of criminal activity.</a:t>
              </a:r>
            </a:p>
            <a:p>
              <a:pPr algn="just">
                <a:lnSpc>
                  <a:spcPts val="2939"/>
                </a:lnSpc>
                <a:spcBef>
                  <a:spcPct val="0"/>
                </a:spcBef>
              </a:pPr>
            </a:p>
            <a:p>
              <a:pPr algn="just" marL="453388" indent="-226694" lvl="1">
                <a:lnSpc>
                  <a:spcPts val="2939"/>
                </a:lnSpc>
                <a:spcBef>
                  <a:spcPct val="0"/>
                </a:spcBef>
                <a:buFont typeface="Arial"/>
                <a:buChar char="•"/>
              </a:pPr>
              <a:r>
                <a:rPr lang="en-US" sz="2099">
                  <a:solidFill>
                    <a:srgbClr val="F1E9E9"/>
                  </a:solidFill>
                  <a:latin typeface="Open Sauce"/>
                </a:rPr>
                <a:t>Overall, </a:t>
              </a:r>
              <a:r>
                <a:rPr lang="en-US" sz="2099">
                  <a:solidFill>
                    <a:srgbClr val="F1E9E9"/>
                  </a:solidFill>
                  <a:latin typeface="Open Sauce"/>
                </a:rPr>
                <a:t>the bubble chart provides valuable insights into crime distribution, helping us identify areas of concern and potentially informing resource allocation and crime prevention strategies.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895562" y="5143500"/>
            <a:ext cx="8877842" cy="4539105"/>
          </a:xfrm>
          <a:custGeom>
            <a:avLst/>
            <a:gdLst/>
            <a:ahLst/>
            <a:cxnLst/>
            <a:rect r="r" b="b" t="t" l="l"/>
            <a:pathLst>
              <a:path h="4539105" w="8877842">
                <a:moveTo>
                  <a:pt x="0" y="0"/>
                </a:moveTo>
                <a:lnTo>
                  <a:pt x="8877841" y="0"/>
                </a:lnTo>
                <a:lnTo>
                  <a:pt x="8877841" y="4539105"/>
                </a:lnTo>
                <a:lnTo>
                  <a:pt x="0" y="4539105"/>
                </a:lnTo>
                <a:lnTo>
                  <a:pt x="0" y="0"/>
                </a:lnTo>
                <a:close/>
              </a:path>
            </a:pathLst>
          </a:custGeom>
          <a:blipFill>
            <a:blip r:embed="rId2"/>
            <a:stretch>
              <a:fillRect l="0" t="-2237" r="0" b="-2237"/>
            </a:stretch>
          </a:blipFill>
        </p:spPr>
      </p:sp>
      <p:sp>
        <p:nvSpPr>
          <p:cNvPr name="Freeform 3" id="3"/>
          <p:cNvSpPr/>
          <p:nvPr/>
        </p:nvSpPr>
        <p:spPr>
          <a:xfrm flipH="false" flipV="false" rot="0">
            <a:off x="280972" y="573582"/>
            <a:ext cx="8348882" cy="4418114"/>
          </a:xfrm>
          <a:custGeom>
            <a:avLst/>
            <a:gdLst/>
            <a:ahLst/>
            <a:cxnLst/>
            <a:rect r="r" b="b" t="t" l="l"/>
            <a:pathLst>
              <a:path h="4418114" w="8348882">
                <a:moveTo>
                  <a:pt x="0" y="0"/>
                </a:moveTo>
                <a:lnTo>
                  <a:pt x="8348883" y="0"/>
                </a:lnTo>
                <a:lnTo>
                  <a:pt x="8348883" y="4418113"/>
                </a:lnTo>
                <a:lnTo>
                  <a:pt x="0" y="4418113"/>
                </a:lnTo>
                <a:lnTo>
                  <a:pt x="0" y="0"/>
                </a:lnTo>
                <a:close/>
              </a:path>
            </a:pathLst>
          </a:custGeom>
          <a:blipFill>
            <a:blip r:embed="rId3"/>
            <a:stretch>
              <a:fillRect l="0" t="0" r="0" b="-1728"/>
            </a:stretch>
          </a:blipFill>
        </p:spPr>
      </p:sp>
      <p:sp>
        <p:nvSpPr>
          <p:cNvPr name="Freeform 4" id="4"/>
          <p:cNvSpPr/>
          <p:nvPr/>
        </p:nvSpPr>
        <p:spPr>
          <a:xfrm flipH="false" flipV="false" rot="0">
            <a:off x="8895562" y="573582"/>
            <a:ext cx="8877842" cy="4418114"/>
          </a:xfrm>
          <a:custGeom>
            <a:avLst/>
            <a:gdLst/>
            <a:ahLst/>
            <a:cxnLst/>
            <a:rect r="r" b="b" t="t" l="l"/>
            <a:pathLst>
              <a:path h="4418114" w="8877842">
                <a:moveTo>
                  <a:pt x="0" y="0"/>
                </a:moveTo>
                <a:lnTo>
                  <a:pt x="8877841" y="0"/>
                </a:lnTo>
                <a:lnTo>
                  <a:pt x="8877841" y="4418113"/>
                </a:lnTo>
                <a:lnTo>
                  <a:pt x="0" y="4418113"/>
                </a:lnTo>
                <a:lnTo>
                  <a:pt x="0" y="0"/>
                </a:lnTo>
                <a:close/>
              </a:path>
            </a:pathLst>
          </a:custGeom>
          <a:blipFill>
            <a:blip r:embed="rId4"/>
            <a:stretch>
              <a:fillRect l="0" t="-3333" r="0" b="-3333"/>
            </a:stretch>
          </a:blipFill>
        </p:spPr>
      </p:sp>
      <p:sp>
        <p:nvSpPr>
          <p:cNvPr name="TextBox 5" id="5"/>
          <p:cNvSpPr txBox="true"/>
          <p:nvPr/>
        </p:nvSpPr>
        <p:spPr>
          <a:xfrm rot="0">
            <a:off x="280972" y="5291260"/>
            <a:ext cx="8583212" cy="3723323"/>
          </a:xfrm>
          <a:prstGeom prst="rect">
            <a:avLst/>
          </a:prstGeom>
        </p:spPr>
        <p:txBody>
          <a:bodyPr anchor="t" rtlCol="false" tIns="0" lIns="0" bIns="0" rIns="0">
            <a:spAutoFit/>
          </a:bodyPr>
          <a:lstStyle/>
          <a:p>
            <a:pPr marL="574831" indent="-287415" lvl="1">
              <a:lnSpc>
                <a:spcPts val="3727"/>
              </a:lnSpc>
              <a:buFont typeface="Arial"/>
              <a:buChar char="•"/>
            </a:pPr>
            <a:r>
              <a:rPr lang="en-US" sz="2662">
                <a:solidFill>
                  <a:srgbClr val="FFFFFF"/>
                </a:solidFill>
                <a:latin typeface="Canva Sans"/>
              </a:rPr>
              <a:t>Our choropleth map clearly indicates which districts of Toronto has experienced the most and least crimes.</a:t>
            </a:r>
          </a:p>
          <a:p>
            <a:pPr marL="574831" indent="-287415" lvl="1">
              <a:lnSpc>
                <a:spcPts val="3727"/>
              </a:lnSpc>
              <a:buFont typeface="Arial"/>
              <a:buChar char="•"/>
            </a:pPr>
            <a:r>
              <a:rPr lang="en-US" sz="2662">
                <a:solidFill>
                  <a:srgbClr val="FFFFFF"/>
                </a:solidFill>
                <a:latin typeface="Canva Sans"/>
              </a:rPr>
              <a:t>The bubbles on the map showcases the areas where crime occurs and defines the population density by its size.</a:t>
            </a:r>
          </a:p>
          <a:p>
            <a:pPr algn="l" marL="574831" indent="-287415" lvl="1">
              <a:lnSpc>
                <a:spcPts val="3727"/>
              </a:lnSpc>
              <a:buFont typeface="Arial"/>
              <a:buChar char="•"/>
            </a:pPr>
            <a:r>
              <a:rPr lang="en-US" sz="2662">
                <a:solidFill>
                  <a:srgbClr val="FFFFFF"/>
                </a:solidFill>
                <a:latin typeface="Canva Sans"/>
              </a:rPr>
              <a:t>The third map assists on better understanding the distribution (or density) from each area.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DAF-fOdOspE</dc:identifier>
  <dcterms:modified xsi:type="dcterms:W3CDTF">2011-08-01T06:04:30Z</dcterms:modified>
  <cp:revision>1</cp:revision>
  <dc:title>Neighbourhood Crime Rate</dc:title>
</cp:coreProperties>
</file>